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5" r:id="rId9"/>
    <p:sldId id="271" r:id="rId10"/>
    <p:sldId id="266" r:id="rId11"/>
    <p:sldId id="272" r:id="rId12"/>
    <p:sldId id="273" r:id="rId13"/>
    <p:sldId id="274" r:id="rId14"/>
    <p:sldId id="275" r:id="rId15"/>
    <p:sldId id="276" r:id="rId16"/>
    <p:sldId id="267" r:id="rId17"/>
    <p:sldId id="277" r:id="rId18"/>
    <p:sldId id="268" r:id="rId19"/>
    <p:sldId id="278" r:id="rId20"/>
    <p:sldId id="269" r:id="rId21"/>
    <p:sldId id="27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Knapp" initials="LK" lastIdx="2" clrIdx="0">
    <p:extLst>
      <p:ext uri="{19B8F6BF-5375-455C-9EA6-DF929625EA0E}">
        <p15:presenceInfo xmlns:p15="http://schemas.microsoft.com/office/powerpoint/2012/main" userId="S-1-5-21-4168436979-949028759-3619201693-11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CAE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38F59C-3790-44DB-B8E6-1298AE7459D0}" v="8" dt="2023-06-22T04:00:20.7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UNA AULT" userId="8b90ce6989abc370" providerId="LiveId" clId="{0C38F59C-3790-44DB-B8E6-1298AE7459D0}"/>
    <pc:docChg chg="custSel delSld modSld">
      <pc:chgData name="SHAUNA AULT" userId="8b90ce6989abc370" providerId="LiveId" clId="{0C38F59C-3790-44DB-B8E6-1298AE7459D0}" dt="2023-06-22T04:12:14.208" v="791" actId="14100"/>
      <pc:docMkLst>
        <pc:docMk/>
      </pc:docMkLst>
      <pc:sldChg chg="addSp delSp modSp mod">
        <pc:chgData name="SHAUNA AULT" userId="8b90ce6989abc370" providerId="LiveId" clId="{0C38F59C-3790-44DB-B8E6-1298AE7459D0}" dt="2023-06-22T03:47:09.421" v="49" actId="1076"/>
        <pc:sldMkLst>
          <pc:docMk/>
          <pc:sldMk cId="2885456964" sldId="256"/>
        </pc:sldMkLst>
        <pc:spChg chg="mod">
          <ac:chgData name="SHAUNA AULT" userId="8b90ce6989abc370" providerId="LiveId" clId="{0C38F59C-3790-44DB-B8E6-1298AE7459D0}" dt="2023-06-22T03:47:09.421" v="49" actId="1076"/>
          <ac:spMkLst>
            <pc:docMk/>
            <pc:sldMk cId="2885456964" sldId="256"/>
            <ac:spMk id="3" creationId="{55004D67-43A4-441D-B5E6-B89EA9BDEF7F}"/>
          </ac:spMkLst>
        </pc:spChg>
        <pc:picChg chg="del">
          <ac:chgData name="SHAUNA AULT" userId="8b90ce6989abc370" providerId="LiveId" clId="{0C38F59C-3790-44DB-B8E6-1298AE7459D0}" dt="2023-06-22T03:45:06.669" v="0" actId="478"/>
          <ac:picMkLst>
            <pc:docMk/>
            <pc:sldMk cId="2885456964" sldId="256"/>
            <ac:picMk id="5" creationId="{F5CAFE51-1BC2-4C4A-9CF8-088E48AB72F5}"/>
          </ac:picMkLst>
        </pc:picChg>
        <pc:picChg chg="add mod">
          <ac:chgData name="SHAUNA AULT" userId="8b90ce6989abc370" providerId="LiveId" clId="{0C38F59C-3790-44DB-B8E6-1298AE7459D0}" dt="2023-06-22T03:46:08.191" v="7" actId="14100"/>
          <ac:picMkLst>
            <pc:docMk/>
            <pc:sldMk cId="2885456964" sldId="256"/>
            <ac:picMk id="6" creationId="{4E351A40-C530-334B-E322-E3A0FE8DB7CD}"/>
          </ac:picMkLst>
        </pc:picChg>
      </pc:sldChg>
      <pc:sldChg chg="modSp del mod">
        <pc:chgData name="SHAUNA AULT" userId="8b90ce6989abc370" providerId="LiveId" clId="{0C38F59C-3790-44DB-B8E6-1298AE7459D0}" dt="2023-06-22T03:50:12.846" v="80" actId="47"/>
        <pc:sldMkLst>
          <pc:docMk/>
          <pc:sldMk cId="12741060" sldId="257"/>
        </pc:sldMkLst>
        <pc:spChg chg="mod">
          <ac:chgData name="SHAUNA AULT" userId="8b90ce6989abc370" providerId="LiveId" clId="{0C38F59C-3790-44DB-B8E6-1298AE7459D0}" dt="2023-06-22T03:48:43.490" v="79" actId="14100"/>
          <ac:spMkLst>
            <pc:docMk/>
            <pc:sldMk cId="12741060" sldId="257"/>
            <ac:spMk id="2" creationId="{120CB4F7-F0E1-44BD-9440-0C0A5C68BAA2}"/>
          </ac:spMkLst>
        </pc:spChg>
      </pc:sldChg>
      <pc:sldChg chg="modSp mod">
        <pc:chgData name="SHAUNA AULT" userId="8b90ce6989abc370" providerId="LiveId" clId="{0C38F59C-3790-44DB-B8E6-1298AE7459D0}" dt="2023-06-22T03:50:33.480" v="110" actId="14100"/>
        <pc:sldMkLst>
          <pc:docMk/>
          <pc:sldMk cId="1543147982" sldId="258"/>
        </pc:sldMkLst>
        <pc:spChg chg="mod">
          <ac:chgData name="SHAUNA AULT" userId="8b90ce6989abc370" providerId="LiveId" clId="{0C38F59C-3790-44DB-B8E6-1298AE7459D0}" dt="2023-06-22T03:50:33.480" v="110" actId="14100"/>
          <ac:spMkLst>
            <pc:docMk/>
            <pc:sldMk cId="1543147982" sldId="258"/>
            <ac:spMk id="7" creationId="{B62265EC-DA14-4593-8C2A-B2D24A460CE9}"/>
          </ac:spMkLst>
        </pc:spChg>
      </pc:sldChg>
      <pc:sldChg chg="modSp mod">
        <pc:chgData name="SHAUNA AULT" userId="8b90ce6989abc370" providerId="LiveId" clId="{0C38F59C-3790-44DB-B8E6-1298AE7459D0}" dt="2023-06-22T03:51:11.825" v="141" actId="1076"/>
        <pc:sldMkLst>
          <pc:docMk/>
          <pc:sldMk cId="2914177226" sldId="259"/>
        </pc:sldMkLst>
        <pc:spChg chg="mod">
          <ac:chgData name="SHAUNA AULT" userId="8b90ce6989abc370" providerId="LiveId" clId="{0C38F59C-3790-44DB-B8E6-1298AE7459D0}" dt="2023-06-22T03:51:11.825" v="141" actId="1076"/>
          <ac:spMkLst>
            <pc:docMk/>
            <pc:sldMk cId="2914177226" sldId="259"/>
            <ac:spMk id="3" creationId="{FA6777E1-99FA-4524-91A4-D9EDDBE75865}"/>
          </ac:spMkLst>
        </pc:spChg>
      </pc:sldChg>
      <pc:sldChg chg="modSp mod">
        <pc:chgData name="SHAUNA AULT" userId="8b90ce6989abc370" providerId="LiveId" clId="{0C38F59C-3790-44DB-B8E6-1298AE7459D0}" dt="2023-06-22T03:51:57.416" v="171" actId="14100"/>
        <pc:sldMkLst>
          <pc:docMk/>
          <pc:sldMk cId="2183122926" sldId="260"/>
        </pc:sldMkLst>
        <pc:spChg chg="mod">
          <ac:chgData name="SHAUNA AULT" userId="8b90ce6989abc370" providerId="LiveId" clId="{0C38F59C-3790-44DB-B8E6-1298AE7459D0}" dt="2023-06-22T03:51:57.416" v="171" actId="14100"/>
          <ac:spMkLst>
            <pc:docMk/>
            <pc:sldMk cId="2183122926" sldId="260"/>
            <ac:spMk id="6" creationId="{C75E387A-AB7C-4ADF-9498-BA88435F761B}"/>
          </ac:spMkLst>
        </pc:spChg>
      </pc:sldChg>
      <pc:sldChg chg="modSp mod">
        <pc:chgData name="SHAUNA AULT" userId="8b90ce6989abc370" providerId="LiveId" clId="{0C38F59C-3790-44DB-B8E6-1298AE7459D0}" dt="2023-06-22T03:52:42.800" v="202" actId="404"/>
        <pc:sldMkLst>
          <pc:docMk/>
          <pc:sldMk cId="3241517828" sldId="261"/>
        </pc:sldMkLst>
        <pc:spChg chg="mod">
          <ac:chgData name="SHAUNA AULT" userId="8b90ce6989abc370" providerId="LiveId" clId="{0C38F59C-3790-44DB-B8E6-1298AE7459D0}" dt="2023-06-22T03:52:42.800" v="202" actId="404"/>
          <ac:spMkLst>
            <pc:docMk/>
            <pc:sldMk cId="3241517828" sldId="261"/>
            <ac:spMk id="4" creationId="{2754F8A5-A21D-4413-9615-46D1F374649A}"/>
          </ac:spMkLst>
        </pc:spChg>
      </pc:sldChg>
      <pc:sldChg chg="modSp mod">
        <pc:chgData name="SHAUNA AULT" userId="8b90ce6989abc370" providerId="LiveId" clId="{0C38F59C-3790-44DB-B8E6-1298AE7459D0}" dt="2023-06-22T03:54:16.941" v="241" actId="404"/>
        <pc:sldMkLst>
          <pc:docMk/>
          <pc:sldMk cId="1087843700" sldId="262"/>
        </pc:sldMkLst>
        <pc:spChg chg="mod">
          <ac:chgData name="SHAUNA AULT" userId="8b90ce6989abc370" providerId="LiveId" clId="{0C38F59C-3790-44DB-B8E6-1298AE7459D0}" dt="2023-06-22T03:54:16.941" v="241" actId="404"/>
          <ac:spMkLst>
            <pc:docMk/>
            <pc:sldMk cId="1087843700" sldId="262"/>
            <ac:spMk id="3" creationId="{100961D2-453A-46E5-A190-8D3BE070FC15}"/>
          </ac:spMkLst>
        </pc:spChg>
      </pc:sldChg>
      <pc:sldChg chg="modSp mod">
        <pc:chgData name="SHAUNA AULT" userId="8b90ce6989abc370" providerId="LiveId" clId="{0C38F59C-3790-44DB-B8E6-1298AE7459D0}" dt="2023-06-22T03:55:10.217" v="274" actId="14100"/>
        <pc:sldMkLst>
          <pc:docMk/>
          <pc:sldMk cId="2235492182" sldId="263"/>
        </pc:sldMkLst>
        <pc:spChg chg="mod">
          <ac:chgData name="SHAUNA AULT" userId="8b90ce6989abc370" providerId="LiveId" clId="{0C38F59C-3790-44DB-B8E6-1298AE7459D0}" dt="2023-06-22T03:55:10.217" v="274" actId="14100"/>
          <ac:spMkLst>
            <pc:docMk/>
            <pc:sldMk cId="2235492182" sldId="263"/>
            <ac:spMk id="3" creationId="{E684EC74-FFC0-4085-9B32-6392192E6F4F}"/>
          </ac:spMkLst>
        </pc:spChg>
      </pc:sldChg>
      <pc:sldChg chg="modSp mod">
        <pc:chgData name="SHAUNA AULT" userId="8b90ce6989abc370" providerId="LiveId" clId="{0C38F59C-3790-44DB-B8E6-1298AE7459D0}" dt="2023-06-22T04:12:14.208" v="791" actId="14100"/>
        <pc:sldMkLst>
          <pc:docMk/>
          <pc:sldMk cId="1140871560" sldId="265"/>
        </pc:sldMkLst>
        <pc:spChg chg="mod">
          <ac:chgData name="SHAUNA AULT" userId="8b90ce6989abc370" providerId="LiveId" clId="{0C38F59C-3790-44DB-B8E6-1298AE7459D0}" dt="2023-06-22T04:12:14.208" v="791" actId="14100"/>
          <ac:spMkLst>
            <pc:docMk/>
            <pc:sldMk cId="1140871560" sldId="265"/>
            <ac:spMk id="3" creationId="{0D4FD5EB-7963-4A32-9F26-019907817441}"/>
          </ac:spMkLst>
        </pc:spChg>
        <pc:spChg chg="mod">
          <ac:chgData name="SHAUNA AULT" userId="8b90ce6989abc370" providerId="LiveId" clId="{0C38F59C-3790-44DB-B8E6-1298AE7459D0}" dt="2023-06-22T03:56:17.514" v="306" actId="1076"/>
          <ac:spMkLst>
            <pc:docMk/>
            <pc:sldMk cId="1140871560" sldId="265"/>
            <ac:spMk id="4" creationId="{82816CC5-6655-4F78-B9C4-51FAAE07BE96}"/>
          </ac:spMkLst>
        </pc:spChg>
      </pc:sldChg>
      <pc:sldChg chg="addSp delSp modSp mod">
        <pc:chgData name="SHAUNA AULT" userId="8b90ce6989abc370" providerId="LiveId" clId="{0C38F59C-3790-44DB-B8E6-1298AE7459D0}" dt="2023-06-22T03:56:53.908" v="311"/>
        <pc:sldMkLst>
          <pc:docMk/>
          <pc:sldMk cId="864726852" sldId="266"/>
        </pc:sldMkLst>
        <pc:spChg chg="del">
          <ac:chgData name="SHAUNA AULT" userId="8b90ce6989abc370" providerId="LiveId" clId="{0C38F59C-3790-44DB-B8E6-1298AE7459D0}" dt="2023-06-22T03:56:51.878" v="310" actId="478"/>
          <ac:spMkLst>
            <pc:docMk/>
            <pc:sldMk cId="864726852" sldId="266"/>
            <ac:spMk id="2" creationId="{AA908F08-415F-47A9-B6CE-5D200AC509D8}"/>
          </ac:spMkLst>
        </pc:spChg>
        <pc:spChg chg="add mod">
          <ac:chgData name="SHAUNA AULT" userId="8b90ce6989abc370" providerId="LiveId" clId="{0C38F59C-3790-44DB-B8E6-1298AE7459D0}" dt="2023-06-22T03:56:53.908" v="311"/>
          <ac:spMkLst>
            <pc:docMk/>
            <pc:sldMk cId="864726852" sldId="266"/>
            <ac:spMk id="3" creationId="{1D93E898-7C10-EB4B-4B2E-32F4D1E55BD4}"/>
          </ac:spMkLst>
        </pc:spChg>
      </pc:sldChg>
      <pc:sldChg chg="addSp delSp modSp mod">
        <pc:chgData name="SHAUNA AULT" userId="8b90ce6989abc370" providerId="LiveId" clId="{0C38F59C-3790-44DB-B8E6-1298AE7459D0}" dt="2023-06-22T04:02:28.710" v="489" actId="20577"/>
        <pc:sldMkLst>
          <pc:docMk/>
          <pc:sldMk cId="3967421572" sldId="267"/>
        </pc:sldMkLst>
        <pc:spChg chg="mod">
          <ac:chgData name="SHAUNA AULT" userId="8b90ce6989abc370" providerId="LiveId" clId="{0C38F59C-3790-44DB-B8E6-1298AE7459D0}" dt="2023-06-22T04:01:30.933" v="459" actId="20577"/>
          <ac:spMkLst>
            <pc:docMk/>
            <pc:sldMk cId="3967421572" sldId="267"/>
            <ac:spMk id="2" creationId="{C6430EC4-7687-49BE-BF79-059B9FB9B8FD}"/>
          </ac:spMkLst>
        </pc:spChg>
        <pc:spChg chg="mod">
          <ac:chgData name="SHAUNA AULT" userId="8b90ce6989abc370" providerId="LiveId" clId="{0C38F59C-3790-44DB-B8E6-1298AE7459D0}" dt="2023-06-22T04:02:28.710" v="489" actId="20577"/>
          <ac:spMkLst>
            <pc:docMk/>
            <pc:sldMk cId="3967421572" sldId="267"/>
            <ac:spMk id="3" creationId="{1B6FDBF8-2BF2-43DF-A24E-FE99EE7525A3}"/>
          </ac:spMkLst>
        </pc:spChg>
        <pc:spChg chg="del mod">
          <ac:chgData name="SHAUNA AULT" userId="8b90ce6989abc370" providerId="LiveId" clId="{0C38F59C-3790-44DB-B8E6-1298AE7459D0}" dt="2023-06-22T03:59:41.677" v="383" actId="478"/>
          <ac:spMkLst>
            <pc:docMk/>
            <pc:sldMk cId="3967421572" sldId="267"/>
            <ac:spMk id="4" creationId="{DC13B478-9E21-4CC4-8914-484F169A9C4E}"/>
          </ac:spMkLst>
        </pc:spChg>
        <pc:spChg chg="add mod">
          <ac:chgData name="SHAUNA AULT" userId="8b90ce6989abc370" providerId="LiveId" clId="{0C38F59C-3790-44DB-B8E6-1298AE7459D0}" dt="2023-06-22T03:59:53.678" v="385" actId="207"/>
          <ac:spMkLst>
            <pc:docMk/>
            <pc:sldMk cId="3967421572" sldId="267"/>
            <ac:spMk id="5" creationId="{E4611288-5FB5-249B-0C39-EB2F7DE31053}"/>
          </ac:spMkLst>
        </pc:spChg>
      </pc:sldChg>
      <pc:sldChg chg="modSp mod">
        <pc:chgData name="SHAUNA AULT" userId="8b90ce6989abc370" providerId="LiveId" clId="{0C38F59C-3790-44DB-B8E6-1298AE7459D0}" dt="2023-06-22T04:03:53.934" v="519" actId="14100"/>
        <pc:sldMkLst>
          <pc:docMk/>
          <pc:sldMk cId="2952456606" sldId="268"/>
        </pc:sldMkLst>
        <pc:spChg chg="mod">
          <ac:chgData name="SHAUNA AULT" userId="8b90ce6989abc370" providerId="LiveId" clId="{0C38F59C-3790-44DB-B8E6-1298AE7459D0}" dt="2023-06-22T04:03:53.934" v="519" actId="14100"/>
          <ac:spMkLst>
            <pc:docMk/>
            <pc:sldMk cId="2952456606" sldId="268"/>
            <ac:spMk id="3" creationId="{D3F4B7CF-A5A6-4AD0-92C8-571480512E09}"/>
          </ac:spMkLst>
        </pc:spChg>
      </pc:sldChg>
      <pc:sldChg chg="modSp mod">
        <pc:chgData name="SHAUNA AULT" userId="8b90ce6989abc370" providerId="LiveId" clId="{0C38F59C-3790-44DB-B8E6-1298AE7459D0}" dt="2023-06-22T04:04:59.709" v="611" actId="20577"/>
        <pc:sldMkLst>
          <pc:docMk/>
          <pc:sldMk cId="568761657" sldId="269"/>
        </pc:sldMkLst>
        <pc:spChg chg="mod">
          <ac:chgData name="SHAUNA AULT" userId="8b90ce6989abc370" providerId="LiveId" clId="{0C38F59C-3790-44DB-B8E6-1298AE7459D0}" dt="2023-06-22T04:04:45.728" v="582" actId="20577"/>
          <ac:spMkLst>
            <pc:docMk/>
            <pc:sldMk cId="568761657" sldId="269"/>
            <ac:spMk id="2" creationId="{47FDA93B-073E-49DB-B904-7C7D0E8E0A8B}"/>
          </ac:spMkLst>
        </pc:spChg>
        <pc:spChg chg="mod">
          <ac:chgData name="SHAUNA AULT" userId="8b90ce6989abc370" providerId="LiveId" clId="{0C38F59C-3790-44DB-B8E6-1298AE7459D0}" dt="2023-06-22T04:04:59.709" v="611" actId="20577"/>
          <ac:spMkLst>
            <pc:docMk/>
            <pc:sldMk cId="568761657" sldId="269"/>
            <ac:spMk id="4" creationId="{6BD35DB1-8497-4305-BCB8-88137A510F49}"/>
          </ac:spMkLst>
        </pc:spChg>
      </pc:sldChg>
      <pc:sldChg chg="modSp mod">
        <pc:chgData name="SHAUNA AULT" userId="8b90ce6989abc370" providerId="LiveId" clId="{0C38F59C-3790-44DB-B8E6-1298AE7459D0}" dt="2023-06-22T04:09:08.740" v="776" actId="404"/>
        <pc:sldMkLst>
          <pc:docMk/>
          <pc:sldMk cId="3708648744" sldId="270"/>
        </pc:sldMkLst>
        <pc:spChg chg="mod">
          <ac:chgData name="SHAUNA AULT" userId="8b90ce6989abc370" providerId="LiveId" clId="{0C38F59C-3790-44DB-B8E6-1298AE7459D0}" dt="2023-06-22T04:07:12.746" v="674" actId="403"/>
          <ac:spMkLst>
            <pc:docMk/>
            <pc:sldMk cId="3708648744" sldId="270"/>
            <ac:spMk id="2" creationId="{0A23CA01-CAB0-4252-B1FF-932D61859EFC}"/>
          </ac:spMkLst>
        </pc:spChg>
        <pc:spChg chg="mod">
          <ac:chgData name="SHAUNA AULT" userId="8b90ce6989abc370" providerId="LiveId" clId="{0C38F59C-3790-44DB-B8E6-1298AE7459D0}" dt="2023-06-22T04:09:08.740" v="776" actId="404"/>
          <ac:spMkLst>
            <pc:docMk/>
            <pc:sldMk cId="3708648744" sldId="270"/>
            <ac:spMk id="3" creationId="{5A6019A0-CD08-4986-8D6D-8D35B8959C5C}"/>
          </ac:spMkLst>
        </pc:spChg>
      </pc:sldChg>
      <pc:sldChg chg="addSp delSp modSp mod">
        <pc:chgData name="SHAUNA AULT" userId="8b90ce6989abc370" providerId="LiveId" clId="{0C38F59C-3790-44DB-B8E6-1298AE7459D0}" dt="2023-06-22T03:56:35.477" v="309"/>
        <pc:sldMkLst>
          <pc:docMk/>
          <pc:sldMk cId="692471822" sldId="271"/>
        </pc:sldMkLst>
        <pc:spChg chg="del mod">
          <ac:chgData name="SHAUNA AULT" userId="8b90ce6989abc370" providerId="LiveId" clId="{0C38F59C-3790-44DB-B8E6-1298AE7459D0}" dt="2023-06-22T03:56:33.672" v="308" actId="478"/>
          <ac:spMkLst>
            <pc:docMk/>
            <pc:sldMk cId="692471822" sldId="271"/>
            <ac:spMk id="4" creationId="{9BE0BD94-F3C6-45BF-BE43-FC3A72F3CCD5}"/>
          </ac:spMkLst>
        </pc:spChg>
        <pc:spChg chg="add mod">
          <ac:chgData name="SHAUNA AULT" userId="8b90ce6989abc370" providerId="LiveId" clId="{0C38F59C-3790-44DB-B8E6-1298AE7459D0}" dt="2023-06-22T03:56:35.477" v="309"/>
          <ac:spMkLst>
            <pc:docMk/>
            <pc:sldMk cId="692471822" sldId="271"/>
            <ac:spMk id="5" creationId="{52344B9B-D8D8-307D-E8EA-B9B4E91F95D7}"/>
          </ac:spMkLst>
        </pc:spChg>
      </pc:sldChg>
      <pc:sldChg chg="addSp delSp modSp mod">
        <pc:chgData name="SHAUNA AULT" userId="8b90ce6989abc370" providerId="LiveId" clId="{0C38F59C-3790-44DB-B8E6-1298AE7459D0}" dt="2023-06-22T03:57:09.105" v="313"/>
        <pc:sldMkLst>
          <pc:docMk/>
          <pc:sldMk cId="2275991774" sldId="272"/>
        </pc:sldMkLst>
        <pc:spChg chg="del">
          <ac:chgData name="SHAUNA AULT" userId="8b90ce6989abc370" providerId="LiveId" clId="{0C38F59C-3790-44DB-B8E6-1298AE7459D0}" dt="2023-06-22T03:57:07.381" v="312" actId="478"/>
          <ac:spMkLst>
            <pc:docMk/>
            <pc:sldMk cId="2275991774" sldId="272"/>
            <ac:spMk id="3" creationId="{6E18DF9D-D435-443C-BC6D-B045735543A3}"/>
          </ac:spMkLst>
        </pc:spChg>
        <pc:spChg chg="add mod">
          <ac:chgData name="SHAUNA AULT" userId="8b90ce6989abc370" providerId="LiveId" clId="{0C38F59C-3790-44DB-B8E6-1298AE7459D0}" dt="2023-06-22T03:57:09.105" v="313"/>
          <ac:spMkLst>
            <pc:docMk/>
            <pc:sldMk cId="2275991774" sldId="272"/>
            <ac:spMk id="4" creationId="{70602ECF-5CF6-6BA7-E2CD-ABB5FA21EA5D}"/>
          </ac:spMkLst>
        </pc:spChg>
      </pc:sldChg>
      <pc:sldChg chg="modSp mod">
        <pc:chgData name="SHAUNA AULT" userId="8b90ce6989abc370" providerId="LiveId" clId="{0C38F59C-3790-44DB-B8E6-1298AE7459D0}" dt="2023-06-22T03:57:37.188" v="343" actId="14100"/>
        <pc:sldMkLst>
          <pc:docMk/>
          <pc:sldMk cId="235531297" sldId="273"/>
        </pc:sldMkLst>
        <pc:spChg chg="mod">
          <ac:chgData name="SHAUNA AULT" userId="8b90ce6989abc370" providerId="LiveId" clId="{0C38F59C-3790-44DB-B8E6-1298AE7459D0}" dt="2023-06-22T03:57:37.188" v="343" actId="14100"/>
          <ac:spMkLst>
            <pc:docMk/>
            <pc:sldMk cId="235531297" sldId="273"/>
            <ac:spMk id="3" creationId="{A9B8E9B9-CD49-4C7E-A97A-44DED589D13C}"/>
          </ac:spMkLst>
        </pc:spChg>
      </pc:sldChg>
      <pc:sldChg chg="modSp mod">
        <pc:chgData name="SHAUNA AULT" userId="8b90ce6989abc370" providerId="LiveId" clId="{0C38F59C-3790-44DB-B8E6-1298AE7459D0}" dt="2023-06-22T03:57:59.411" v="373" actId="14100"/>
        <pc:sldMkLst>
          <pc:docMk/>
          <pc:sldMk cId="1610688034" sldId="274"/>
        </pc:sldMkLst>
        <pc:spChg chg="mod">
          <ac:chgData name="SHAUNA AULT" userId="8b90ce6989abc370" providerId="LiveId" clId="{0C38F59C-3790-44DB-B8E6-1298AE7459D0}" dt="2023-06-22T03:57:59.411" v="373" actId="14100"/>
          <ac:spMkLst>
            <pc:docMk/>
            <pc:sldMk cId="1610688034" sldId="274"/>
            <ac:spMk id="3" creationId="{B8D6A145-9458-4F6C-98E9-B070FB4C9F9E}"/>
          </ac:spMkLst>
        </pc:spChg>
      </pc:sldChg>
      <pc:sldChg chg="addSp delSp modSp mod">
        <pc:chgData name="SHAUNA AULT" userId="8b90ce6989abc370" providerId="LiveId" clId="{0C38F59C-3790-44DB-B8E6-1298AE7459D0}" dt="2023-06-22T03:58:34.803" v="376" actId="1076"/>
        <pc:sldMkLst>
          <pc:docMk/>
          <pc:sldMk cId="3423279152" sldId="275"/>
        </pc:sldMkLst>
        <pc:spChg chg="del">
          <ac:chgData name="SHAUNA AULT" userId="8b90ce6989abc370" providerId="LiveId" clId="{0C38F59C-3790-44DB-B8E6-1298AE7459D0}" dt="2023-06-22T03:58:12.194" v="374" actId="478"/>
          <ac:spMkLst>
            <pc:docMk/>
            <pc:sldMk cId="3423279152" sldId="275"/>
            <ac:spMk id="3" creationId="{E92EF925-E84D-4EA8-B837-23D7BBA93A13}"/>
          </ac:spMkLst>
        </pc:spChg>
        <pc:spChg chg="add mod">
          <ac:chgData name="SHAUNA AULT" userId="8b90ce6989abc370" providerId="LiveId" clId="{0C38F59C-3790-44DB-B8E6-1298AE7459D0}" dt="2023-06-22T03:58:34.803" v="376" actId="1076"/>
          <ac:spMkLst>
            <pc:docMk/>
            <pc:sldMk cId="3423279152" sldId="275"/>
            <ac:spMk id="5" creationId="{82273168-D90E-1B37-A332-FEC6044937BA}"/>
          </ac:spMkLst>
        </pc:spChg>
      </pc:sldChg>
      <pc:sldChg chg="addSp delSp modSp mod">
        <pc:chgData name="SHAUNA AULT" userId="8b90ce6989abc370" providerId="LiveId" clId="{0C38F59C-3790-44DB-B8E6-1298AE7459D0}" dt="2023-06-22T03:59:17.038" v="381" actId="1076"/>
        <pc:sldMkLst>
          <pc:docMk/>
          <pc:sldMk cId="1259528712" sldId="276"/>
        </pc:sldMkLst>
        <pc:spChg chg="del">
          <ac:chgData name="SHAUNA AULT" userId="8b90ce6989abc370" providerId="LiveId" clId="{0C38F59C-3790-44DB-B8E6-1298AE7459D0}" dt="2023-06-22T03:58:46.515" v="377" actId="478"/>
          <ac:spMkLst>
            <pc:docMk/>
            <pc:sldMk cId="1259528712" sldId="276"/>
            <ac:spMk id="3" creationId="{AB09398C-FE53-4C28-A07E-CB3553C1DCC6}"/>
          </ac:spMkLst>
        </pc:spChg>
        <pc:spChg chg="add mod">
          <ac:chgData name="SHAUNA AULT" userId="8b90ce6989abc370" providerId="LiveId" clId="{0C38F59C-3790-44DB-B8E6-1298AE7459D0}" dt="2023-06-22T03:59:17.038" v="381" actId="1076"/>
          <ac:spMkLst>
            <pc:docMk/>
            <pc:sldMk cId="1259528712" sldId="276"/>
            <ac:spMk id="5" creationId="{527661E3-EFFC-A838-F43F-CE58C8DF309C}"/>
          </ac:spMkLst>
        </pc:spChg>
      </pc:sldChg>
      <pc:sldChg chg="addSp delSp modSp mod">
        <pc:chgData name="SHAUNA AULT" userId="8b90ce6989abc370" providerId="LiveId" clId="{0C38F59C-3790-44DB-B8E6-1298AE7459D0}" dt="2023-06-22T04:00:53.157" v="430" actId="20577"/>
        <pc:sldMkLst>
          <pc:docMk/>
          <pc:sldMk cId="1083061228" sldId="277"/>
        </pc:sldMkLst>
        <pc:spChg chg="mod">
          <ac:chgData name="SHAUNA AULT" userId="8b90ce6989abc370" providerId="LiveId" clId="{0C38F59C-3790-44DB-B8E6-1298AE7459D0}" dt="2023-06-22T04:00:32.587" v="417" actId="20577"/>
          <ac:spMkLst>
            <pc:docMk/>
            <pc:sldMk cId="1083061228" sldId="277"/>
            <ac:spMk id="2" creationId="{8D637214-CF18-4F7F-9978-1755CAFD534E}"/>
          </ac:spMkLst>
        </pc:spChg>
        <pc:spChg chg="mod">
          <ac:chgData name="SHAUNA AULT" userId="8b90ce6989abc370" providerId="LiveId" clId="{0C38F59C-3790-44DB-B8E6-1298AE7459D0}" dt="2023-06-22T04:00:53.157" v="430" actId="20577"/>
          <ac:spMkLst>
            <pc:docMk/>
            <pc:sldMk cId="1083061228" sldId="277"/>
            <ac:spMk id="3" creationId="{6E27125C-579B-4FA4-93B7-52181A38DCD8}"/>
          </ac:spMkLst>
        </pc:spChg>
        <pc:spChg chg="add mod">
          <ac:chgData name="SHAUNA AULT" userId="8b90ce6989abc370" providerId="LiveId" clId="{0C38F59C-3790-44DB-B8E6-1298AE7459D0}" dt="2023-06-22T04:00:20.719" v="388"/>
          <ac:spMkLst>
            <pc:docMk/>
            <pc:sldMk cId="1083061228" sldId="277"/>
            <ac:spMk id="4" creationId="{45BFAD37-660E-B4D9-3800-8786C8FA4A85}"/>
          </ac:spMkLst>
        </pc:spChg>
        <pc:spChg chg="del mod">
          <ac:chgData name="SHAUNA AULT" userId="8b90ce6989abc370" providerId="LiveId" clId="{0C38F59C-3790-44DB-B8E6-1298AE7459D0}" dt="2023-06-22T04:00:18.674" v="387" actId="478"/>
          <ac:spMkLst>
            <pc:docMk/>
            <pc:sldMk cId="1083061228" sldId="277"/>
            <ac:spMk id="5" creationId="{98E3F73A-3640-4657-B5A2-3FA19EB10A1F}"/>
          </ac:spMkLst>
        </pc:spChg>
      </pc:sldChg>
      <pc:sldChg chg="modSp mod">
        <pc:chgData name="SHAUNA AULT" userId="8b90ce6989abc370" providerId="LiveId" clId="{0C38F59C-3790-44DB-B8E6-1298AE7459D0}" dt="2023-06-22T04:04:29.526" v="549" actId="14100"/>
        <pc:sldMkLst>
          <pc:docMk/>
          <pc:sldMk cId="2211266119" sldId="278"/>
        </pc:sldMkLst>
        <pc:spChg chg="mod">
          <ac:chgData name="SHAUNA AULT" userId="8b90ce6989abc370" providerId="LiveId" clId="{0C38F59C-3790-44DB-B8E6-1298AE7459D0}" dt="2023-06-22T04:04:29.526" v="549" actId="14100"/>
          <ac:spMkLst>
            <pc:docMk/>
            <pc:sldMk cId="2211266119" sldId="278"/>
            <ac:spMk id="4" creationId="{5191D281-A5B9-4D7D-8A21-182A44CCE833}"/>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81CB0C-A738-418E-897D-0A00766B0B1B}"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D2540F6F-BCBD-41E8-BF11-88585694AC6C}">
      <dgm:prSet/>
      <dgm:spPr/>
      <dgm:t>
        <a:bodyPr/>
        <a:lstStyle/>
        <a:p>
          <a:r>
            <a:rPr lang="en-US" dirty="0"/>
            <a:t>Reduces Wattage</a:t>
          </a:r>
        </a:p>
      </dgm:t>
    </dgm:pt>
    <dgm:pt modelId="{8A476574-D6FB-4BE0-B184-2DE7857D6870}" type="parTrans" cxnId="{EBC56742-93C9-40F9-8390-C60C18E549E0}">
      <dgm:prSet/>
      <dgm:spPr/>
      <dgm:t>
        <a:bodyPr/>
        <a:lstStyle/>
        <a:p>
          <a:endParaRPr lang="en-US"/>
        </a:p>
      </dgm:t>
    </dgm:pt>
    <dgm:pt modelId="{2FD57042-585A-4912-89F9-BD501DB2B9FC}" type="sibTrans" cxnId="{EBC56742-93C9-40F9-8390-C60C18E549E0}">
      <dgm:prSet/>
      <dgm:spPr/>
      <dgm:t>
        <a:bodyPr/>
        <a:lstStyle/>
        <a:p>
          <a:endParaRPr lang="en-US"/>
        </a:p>
      </dgm:t>
    </dgm:pt>
    <dgm:pt modelId="{754C442F-C7D0-4036-9637-714948517B43}">
      <dgm:prSet/>
      <dgm:spPr/>
      <dgm:t>
        <a:bodyPr/>
        <a:lstStyle/>
        <a:p>
          <a:r>
            <a:rPr lang="en-US"/>
            <a:t>Reduces Line Current</a:t>
          </a:r>
        </a:p>
      </dgm:t>
    </dgm:pt>
    <dgm:pt modelId="{C66BB42C-1FC8-4BF2-94DB-B992E18DB6EF}" type="parTrans" cxnId="{9B788D15-F779-43FF-9B82-C86AB7CF4076}">
      <dgm:prSet/>
      <dgm:spPr/>
      <dgm:t>
        <a:bodyPr/>
        <a:lstStyle/>
        <a:p>
          <a:endParaRPr lang="en-US"/>
        </a:p>
      </dgm:t>
    </dgm:pt>
    <dgm:pt modelId="{F0BB643D-9AA4-4AB4-9878-94329724B50B}" type="sibTrans" cxnId="{9B788D15-F779-43FF-9B82-C86AB7CF4076}">
      <dgm:prSet/>
      <dgm:spPr/>
      <dgm:t>
        <a:bodyPr/>
        <a:lstStyle/>
        <a:p>
          <a:endParaRPr lang="en-US"/>
        </a:p>
      </dgm:t>
    </dgm:pt>
    <dgm:pt modelId="{A3EB2DE2-43AE-412B-BCDF-887E5B6AE603}">
      <dgm:prSet/>
      <dgm:spPr/>
      <dgm:t>
        <a:bodyPr/>
        <a:lstStyle/>
        <a:p>
          <a:r>
            <a:rPr lang="en-US"/>
            <a:t>Corrects Power Factor</a:t>
          </a:r>
        </a:p>
      </dgm:t>
    </dgm:pt>
    <dgm:pt modelId="{BBFD0889-5D5B-4679-9B48-2C672142A593}" type="parTrans" cxnId="{989C05DB-0589-49F3-8F5E-BCD29058F4A7}">
      <dgm:prSet/>
      <dgm:spPr/>
      <dgm:t>
        <a:bodyPr/>
        <a:lstStyle/>
        <a:p>
          <a:endParaRPr lang="en-US"/>
        </a:p>
      </dgm:t>
    </dgm:pt>
    <dgm:pt modelId="{EF6A83A6-D5FB-46A3-8CCB-448F52DD8898}" type="sibTrans" cxnId="{989C05DB-0589-49F3-8F5E-BCD29058F4A7}">
      <dgm:prSet/>
      <dgm:spPr/>
      <dgm:t>
        <a:bodyPr/>
        <a:lstStyle/>
        <a:p>
          <a:endParaRPr lang="en-US"/>
        </a:p>
      </dgm:t>
    </dgm:pt>
    <dgm:pt modelId="{518CEBB1-62F9-4723-9236-4C2A9B5BC6EE}">
      <dgm:prSet/>
      <dgm:spPr/>
      <dgm:t>
        <a:bodyPr/>
        <a:lstStyle/>
        <a:p>
          <a:r>
            <a:rPr lang="en-US"/>
            <a:t>Suppresses Voltage Surges and Spikes</a:t>
          </a:r>
        </a:p>
      </dgm:t>
    </dgm:pt>
    <dgm:pt modelId="{BC3C94DD-B071-40EC-9A3D-E25B35DFCBBC}" type="parTrans" cxnId="{103462CE-27B6-4080-A1C0-00F3B716ED6C}">
      <dgm:prSet/>
      <dgm:spPr/>
      <dgm:t>
        <a:bodyPr/>
        <a:lstStyle/>
        <a:p>
          <a:endParaRPr lang="en-US"/>
        </a:p>
      </dgm:t>
    </dgm:pt>
    <dgm:pt modelId="{94B2814A-92BC-4AE7-AE2D-CF402FC403B8}" type="sibTrans" cxnId="{103462CE-27B6-4080-A1C0-00F3B716ED6C}">
      <dgm:prSet/>
      <dgm:spPr/>
      <dgm:t>
        <a:bodyPr/>
        <a:lstStyle/>
        <a:p>
          <a:endParaRPr lang="en-US"/>
        </a:p>
      </dgm:t>
    </dgm:pt>
    <dgm:pt modelId="{B1291CD0-219E-4E36-810A-FF6420AF8D76}">
      <dgm:prSet/>
      <dgm:spPr/>
      <dgm:t>
        <a:bodyPr/>
        <a:lstStyle/>
        <a:p>
          <a:r>
            <a:rPr lang="en-US"/>
            <a:t>Regulates Voltage</a:t>
          </a:r>
        </a:p>
      </dgm:t>
    </dgm:pt>
    <dgm:pt modelId="{B18389B8-459A-4D8A-9E13-CEB48EC55027}" type="parTrans" cxnId="{2FFFBD88-2C98-4DC3-9D70-9A3A4E94E763}">
      <dgm:prSet/>
      <dgm:spPr/>
      <dgm:t>
        <a:bodyPr/>
        <a:lstStyle/>
        <a:p>
          <a:endParaRPr lang="en-US"/>
        </a:p>
      </dgm:t>
    </dgm:pt>
    <dgm:pt modelId="{29B3DF33-BF08-49FB-90E8-D6211802B9CE}" type="sibTrans" cxnId="{2FFFBD88-2C98-4DC3-9D70-9A3A4E94E763}">
      <dgm:prSet/>
      <dgm:spPr/>
      <dgm:t>
        <a:bodyPr/>
        <a:lstStyle/>
        <a:p>
          <a:endParaRPr lang="en-US"/>
        </a:p>
      </dgm:t>
    </dgm:pt>
    <dgm:pt modelId="{086A44F4-B5F2-4D89-B054-61D814663F66}">
      <dgm:prSet/>
      <dgm:spPr/>
      <dgm:t>
        <a:bodyPr/>
        <a:lstStyle/>
        <a:p>
          <a:r>
            <a:rPr lang="en-US"/>
            <a:t>Improves Load Balance on all Phases</a:t>
          </a:r>
        </a:p>
      </dgm:t>
    </dgm:pt>
    <dgm:pt modelId="{4AB56D8F-FEA2-4C79-8BC4-C5A25AF6B949}" type="parTrans" cxnId="{7C716F71-70EF-4600-AB8A-A89565AA4282}">
      <dgm:prSet/>
      <dgm:spPr/>
      <dgm:t>
        <a:bodyPr/>
        <a:lstStyle/>
        <a:p>
          <a:endParaRPr lang="en-US"/>
        </a:p>
      </dgm:t>
    </dgm:pt>
    <dgm:pt modelId="{D6EC804E-1F54-46AB-89F4-FC488B236A4F}" type="sibTrans" cxnId="{7C716F71-70EF-4600-AB8A-A89565AA4282}">
      <dgm:prSet/>
      <dgm:spPr/>
      <dgm:t>
        <a:bodyPr/>
        <a:lstStyle/>
        <a:p>
          <a:endParaRPr lang="en-US"/>
        </a:p>
      </dgm:t>
    </dgm:pt>
    <dgm:pt modelId="{0451CB93-BBC2-4255-8E64-EC56476AD99A}">
      <dgm:prSet/>
      <dgm:spPr/>
      <dgm:t>
        <a:bodyPr/>
        <a:lstStyle/>
        <a:p>
          <a:r>
            <a:rPr lang="en-US"/>
            <a:t>Reduces Neutral Line Current</a:t>
          </a:r>
        </a:p>
      </dgm:t>
    </dgm:pt>
    <dgm:pt modelId="{1A6F7D97-932A-43AC-B8B7-B42C7D1F5B5C}" type="parTrans" cxnId="{8C535AA2-26D7-4AC1-B631-BECABDD7F589}">
      <dgm:prSet/>
      <dgm:spPr/>
      <dgm:t>
        <a:bodyPr/>
        <a:lstStyle/>
        <a:p>
          <a:endParaRPr lang="en-US"/>
        </a:p>
      </dgm:t>
    </dgm:pt>
    <dgm:pt modelId="{C211C2F7-C32A-4E26-9C4E-711B49E7B23F}" type="sibTrans" cxnId="{8C535AA2-26D7-4AC1-B631-BECABDD7F589}">
      <dgm:prSet/>
      <dgm:spPr/>
      <dgm:t>
        <a:bodyPr/>
        <a:lstStyle/>
        <a:p>
          <a:endParaRPr lang="en-US"/>
        </a:p>
      </dgm:t>
    </dgm:pt>
    <dgm:pt modelId="{76DCB6D8-61C9-41D1-AB48-ED6147F18600}">
      <dgm:prSet/>
      <dgm:spPr/>
      <dgm:t>
        <a:bodyPr/>
        <a:lstStyle/>
        <a:p>
          <a:r>
            <a:rPr lang="en-US"/>
            <a:t>Reduces Switch Mode Transients</a:t>
          </a:r>
        </a:p>
      </dgm:t>
    </dgm:pt>
    <dgm:pt modelId="{C58FE938-27CC-4E45-9D08-D16D52EC7A86}" type="parTrans" cxnId="{733FFBF6-388E-4042-97D8-6C28E8A5FA3B}">
      <dgm:prSet/>
      <dgm:spPr/>
      <dgm:t>
        <a:bodyPr/>
        <a:lstStyle/>
        <a:p>
          <a:endParaRPr lang="en-US"/>
        </a:p>
      </dgm:t>
    </dgm:pt>
    <dgm:pt modelId="{5A03343D-DFBF-4CE1-9CB8-B4C99ED35455}" type="sibTrans" cxnId="{733FFBF6-388E-4042-97D8-6C28E8A5FA3B}">
      <dgm:prSet/>
      <dgm:spPr/>
      <dgm:t>
        <a:bodyPr/>
        <a:lstStyle/>
        <a:p>
          <a:endParaRPr lang="en-US"/>
        </a:p>
      </dgm:t>
    </dgm:pt>
    <dgm:pt modelId="{294917C2-67FA-4543-8125-320C408A9AD4}">
      <dgm:prSet/>
      <dgm:spPr/>
      <dgm:t>
        <a:bodyPr/>
        <a:lstStyle/>
        <a:p>
          <a:r>
            <a:rPr lang="en-US"/>
            <a:t>Reduces Harmonic Currents</a:t>
          </a:r>
        </a:p>
      </dgm:t>
    </dgm:pt>
    <dgm:pt modelId="{7226E4FE-7434-4597-9467-B57ECA0D4BB6}" type="parTrans" cxnId="{82DC9339-8B68-4BEE-B0AA-281721F8FDE8}">
      <dgm:prSet/>
      <dgm:spPr/>
      <dgm:t>
        <a:bodyPr/>
        <a:lstStyle/>
        <a:p>
          <a:endParaRPr lang="en-US"/>
        </a:p>
      </dgm:t>
    </dgm:pt>
    <dgm:pt modelId="{23A697BC-E939-4B67-A612-D307B266064B}" type="sibTrans" cxnId="{82DC9339-8B68-4BEE-B0AA-281721F8FDE8}">
      <dgm:prSet/>
      <dgm:spPr/>
      <dgm:t>
        <a:bodyPr/>
        <a:lstStyle/>
        <a:p>
          <a:endParaRPr lang="en-US"/>
        </a:p>
      </dgm:t>
    </dgm:pt>
    <dgm:pt modelId="{EAC09ACA-FF65-4B67-A6D9-99E28B62CD7C}">
      <dgm:prSet/>
      <dgm:spPr/>
      <dgm:t>
        <a:bodyPr/>
        <a:lstStyle/>
        <a:p>
          <a:r>
            <a:rPr lang="en-US" dirty="0"/>
            <a:t>Reduces Magnetic Fields</a:t>
          </a:r>
        </a:p>
      </dgm:t>
    </dgm:pt>
    <dgm:pt modelId="{7A7EE9C2-D70E-4AF7-B5A7-6C70F9F8B6C8}" type="parTrans" cxnId="{0C1FC27E-AE96-4AA2-9E7F-D2D8C60378E2}">
      <dgm:prSet/>
      <dgm:spPr/>
      <dgm:t>
        <a:bodyPr/>
        <a:lstStyle/>
        <a:p>
          <a:endParaRPr lang="en-US"/>
        </a:p>
      </dgm:t>
    </dgm:pt>
    <dgm:pt modelId="{C07ECBAC-938A-4A95-B18F-CFDC8EF63875}" type="sibTrans" cxnId="{0C1FC27E-AE96-4AA2-9E7F-D2D8C60378E2}">
      <dgm:prSet/>
      <dgm:spPr/>
      <dgm:t>
        <a:bodyPr/>
        <a:lstStyle/>
        <a:p>
          <a:endParaRPr lang="en-US"/>
        </a:p>
      </dgm:t>
    </dgm:pt>
    <dgm:pt modelId="{EE254DD1-2F70-4438-B98B-A658832075D5}" type="pres">
      <dgm:prSet presAssocID="{7E81CB0C-A738-418E-897D-0A00766B0B1B}" presName="linear" presStyleCnt="0">
        <dgm:presLayoutVars>
          <dgm:animLvl val="lvl"/>
          <dgm:resizeHandles val="exact"/>
        </dgm:presLayoutVars>
      </dgm:prSet>
      <dgm:spPr/>
    </dgm:pt>
    <dgm:pt modelId="{1338933E-4CBB-443A-8021-3C17FCD1A4FA}" type="pres">
      <dgm:prSet presAssocID="{D2540F6F-BCBD-41E8-BF11-88585694AC6C}" presName="parentText" presStyleLbl="node1" presStyleIdx="0" presStyleCnt="10">
        <dgm:presLayoutVars>
          <dgm:chMax val="0"/>
          <dgm:bulletEnabled val="1"/>
        </dgm:presLayoutVars>
      </dgm:prSet>
      <dgm:spPr/>
    </dgm:pt>
    <dgm:pt modelId="{22A3C3E9-4AE6-4932-BFC9-AB1BB0A07DF6}" type="pres">
      <dgm:prSet presAssocID="{2FD57042-585A-4912-89F9-BD501DB2B9FC}" presName="spacer" presStyleCnt="0"/>
      <dgm:spPr/>
    </dgm:pt>
    <dgm:pt modelId="{A730D922-6147-4DDD-9DEB-DE4FA737A332}" type="pres">
      <dgm:prSet presAssocID="{754C442F-C7D0-4036-9637-714948517B43}" presName="parentText" presStyleLbl="node1" presStyleIdx="1" presStyleCnt="10">
        <dgm:presLayoutVars>
          <dgm:chMax val="0"/>
          <dgm:bulletEnabled val="1"/>
        </dgm:presLayoutVars>
      </dgm:prSet>
      <dgm:spPr/>
    </dgm:pt>
    <dgm:pt modelId="{0F15BF44-3179-4F42-A4C1-FAE7C2DB0BC4}" type="pres">
      <dgm:prSet presAssocID="{F0BB643D-9AA4-4AB4-9878-94329724B50B}" presName="spacer" presStyleCnt="0"/>
      <dgm:spPr/>
    </dgm:pt>
    <dgm:pt modelId="{2095B0A7-B9A2-44A2-9245-953387FA5BDB}" type="pres">
      <dgm:prSet presAssocID="{A3EB2DE2-43AE-412B-BCDF-887E5B6AE603}" presName="parentText" presStyleLbl="node1" presStyleIdx="2" presStyleCnt="10">
        <dgm:presLayoutVars>
          <dgm:chMax val="0"/>
          <dgm:bulletEnabled val="1"/>
        </dgm:presLayoutVars>
      </dgm:prSet>
      <dgm:spPr/>
    </dgm:pt>
    <dgm:pt modelId="{2B585D3D-C475-42C9-B857-EB3432ADFFE7}" type="pres">
      <dgm:prSet presAssocID="{EF6A83A6-D5FB-46A3-8CCB-448F52DD8898}" presName="spacer" presStyleCnt="0"/>
      <dgm:spPr/>
    </dgm:pt>
    <dgm:pt modelId="{F66D7154-C4CF-4B2D-80AF-24F2CD3D4BEF}" type="pres">
      <dgm:prSet presAssocID="{518CEBB1-62F9-4723-9236-4C2A9B5BC6EE}" presName="parentText" presStyleLbl="node1" presStyleIdx="3" presStyleCnt="10">
        <dgm:presLayoutVars>
          <dgm:chMax val="0"/>
          <dgm:bulletEnabled val="1"/>
        </dgm:presLayoutVars>
      </dgm:prSet>
      <dgm:spPr/>
    </dgm:pt>
    <dgm:pt modelId="{2613DA25-C5B4-4B95-B2C0-64B9A0832895}" type="pres">
      <dgm:prSet presAssocID="{94B2814A-92BC-4AE7-AE2D-CF402FC403B8}" presName="spacer" presStyleCnt="0"/>
      <dgm:spPr/>
    </dgm:pt>
    <dgm:pt modelId="{44F09C2A-FC99-4B65-8CC0-A4A0614DB044}" type="pres">
      <dgm:prSet presAssocID="{B1291CD0-219E-4E36-810A-FF6420AF8D76}" presName="parentText" presStyleLbl="node1" presStyleIdx="4" presStyleCnt="10">
        <dgm:presLayoutVars>
          <dgm:chMax val="0"/>
          <dgm:bulletEnabled val="1"/>
        </dgm:presLayoutVars>
      </dgm:prSet>
      <dgm:spPr/>
    </dgm:pt>
    <dgm:pt modelId="{728C5F8F-96F4-45EE-BE69-C807DBDDCA9D}" type="pres">
      <dgm:prSet presAssocID="{29B3DF33-BF08-49FB-90E8-D6211802B9CE}" presName="spacer" presStyleCnt="0"/>
      <dgm:spPr/>
    </dgm:pt>
    <dgm:pt modelId="{11119269-DCB3-4F0E-B434-6CD20D7C077A}" type="pres">
      <dgm:prSet presAssocID="{086A44F4-B5F2-4D89-B054-61D814663F66}" presName="parentText" presStyleLbl="node1" presStyleIdx="5" presStyleCnt="10">
        <dgm:presLayoutVars>
          <dgm:chMax val="0"/>
          <dgm:bulletEnabled val="1"/>
        </dgm:presLayoutVars>
      </dgm:prSet>
      <dgm:spPr/>
    </dgm:pt>
    <dgm:pt modelId="{58E37D09-8C65-4DDB-B038-0428B62CA059}" type="pres">
      <dgm:prSet presAssocID="{D6EC804E-1F54-46AB-89F4-FC488B236A4F}" presName="spacer" presStyleCnt="0"/>
      <dgm:spPr/>
    </dgm:pt>
    <dgm:pt modelId="{7267EE16-8F85-4F9F-9925-5D9A49003326}" type="pres">
      <dgm:prSet presAssocID="{0451CB93-BBC2-4255-8E64-EC56476AD99A}" presName="parentText" presStyleLbl="node1" presStyleIdx="6" presStyleCnt="10">
        <dgm:presLayoutVars>
          <dgm:chMax val="0"/>
          <dgm:bulletEnabled val="1"/>
        </dgm:presLayoutVars>
      </dgm:prSet>
      <dgm:spPr/>
    </dgm:pt>
    <dgm:pt modelId="{9713E235-04E9-43FD-BE12-10EB02A23CBE}" type="pres">
      <dgm:prSet presAssocID="{C211C2F7-C32A-4E26-9C4E-711B49E7B23F}" presName="spacer" presStyleCnt="0"/>
      <dgm:spPr/>
    </dgm:pt>
    <dgm:pt modelId="{89CCC741-96D5-4C72-939F-43D3C4402CBB}" type="pres">
      <dgm:prSet presAssocID="{76DCB6D8-61C9-41D1-AB48-ED6147F18600}" presName="parentText" presStyleLbl="node1" presStyleIdx="7" presStyleCnt="10">
        <dgm:presLayoutVars>
          <dgm:chMax val="0"/>
          <dgm:bulletEnabled val="1"/>
        </dgm:presLayoutVars>
      </dgm:prSet>
      <dgm:spPr/>
    </dgm:pt>
    <dgm:pt modelId="{BE484BD5-F575-4388-AD62-1BEA5CB5A372}" type="pres">
      <dgm:prSet presAssocID="{5A03343D-DFBF-4CE1-9CB8-B4C99ED35455}" presName="spacer" presStyleCnt="0"/>
      <dgm:spPr/>
    </dgm:pt>
    <dgm:pt modelId="{FFA0ABA3-83D3-4718-B73C-D9E613499372}" type="pres">
      <dgm:prSet presAssocID="{294917C2-67FA-4543-8125-320C408A9AD4}" presName="parentText" presStyleLbl="node1" presStyleIdx="8" presStyleCnt="10">
        <dgm:presLayoutVars>
          <dgm:chMax val="0"/>
          <dgm:bulletEnabled val="1"/>
        </dgm:presLayoutVars>
      </dgm:prSet>
      <dgm:spPr/>
    </dgm:pt>
    <dgm:pt modelId="{9FB5E31F-83AA-409A-9A77-DB2DBD285307}" type="pres">
      <dgm:prSet presAssocID="{23A697BC-E939-4B67-A612-D307B266064B}" presName="spacer" presStyleCnt="0"/>
      <dgm:spPr/>
    </dgm:pt>
    <dgm:pt modelId="{99DAACE6-F277-4045-A8B1-8F4A54A40C74}" type="pres">
      <dgm:prSet presAssocID="{EAC09ACA-FF65-4B67-A6D9-99E28B62CD7C}" presName="parentText" presStyleLbl="node1" presStyleIdx="9" presStyleCnt="10">
        <dgm:presLayoutVars>
          <dgm:chMax val="0"/>
          <dgm:bulletEnabled val="1"/>
        </dgm:presLayoutVars>
      </dgm:prSet>
      <dgm:spPr/>
    </dgm:pt>
  </dgm:ptLst>
  <dgm:cxnLst>
    <dgm:cxn modelId="{CC09E20E-68EF-456E-9E51-9F0E641D5607}" type="presOf" srcId="{294917C2-67FA-4543-8125-320C408A9AD4}" destId="{FFA0ABA3-83D3-4718-B73C-D9E613499372}" srcOrd="0" destOrd="0" presId="urn:microsoft.com/office/officeart/2005/8/layout/vList2"/>
    <dgm:cxn modelId="{9B788D15-F779-43FF-9B82-C86AB7CF4076}" srcId="{7E81CB0C-A738-418E-897D-0A00766B0B1B}" destId="{754C442F-C7D0-4036-9637-714948517B43}" srcOrd="1" destOrd="0" parTransId="{C66BB42C-1FC8-4BF2-94DB-B992E18DB6EF}" sibTransId="{F0BB643D-9AA4-4AB4-9878-94329724B50B}"/>
    <dgm:cxn modelId="{D543DF16-C45E-46CD-AA61-6671FCAD6041}" type="presOf" srcId="{A3EB2DE2-43AE-412B-BCDF-887E5B6AE603}" destId="{2095B0A7-B9A2-44A2-9245-953387FA5BDB}" srcOrd="0" destOrd="0" presId="urn:microsoft.com/office/officeart/2005/8/layout/vList2"/>
    <dgm:cxn modelId="{94EB151E-73E6-4969-8777-D70BBF0C55C9}" type="presOf" srcId="{754C442F-C7D0-4036-9637-714948517B43}" destId="{A730D922-6147-4DDD-9DEB-DE4FA737A332}" srcOrd="0" destOrd="0" presId="urn:microsoft.com/office/officeart/2005/8/layout/vList2"/>
    <dgm:cxn modelId="{C750B825-DDA6-459B-A35A-6FFC4F1C44EC}" type="presOf" srcId="{D2540F6F-BCBD-41E8-BF11-88585694AC6C}" destId="{1338933E-4CBB-443A-8021-3C17FCD1A4FA}" srcOrd="0" destOrd="0" presId="urn:microsoft.com/office/officeart/2005/8/layout/vList2"/>
    <dgm:cxn modelId="{090F0531-595E-483D-91AA-865C4BB4D695}" type="presOf" srcId="{EAC09ACA-FF65-4B67-A6D9-99E28B62CD7C}" destId="{99DAACE6-F277-4045-A8B1-8F4A54A40C74}" srcOrd="0" destOrd="0" presId="urn:microsoft.com/office/officeart/2005/8/layout/vList2"/>
    <dgm:cxn modelId="{82DC9339-8B68-4BEE-B0AA-281721F8FDE8}" srcId="{7E81CB0C-A738-418E-897D-0A00766B0B1B}" destId="{294917C2-67FA-4543-8125-320C408A9AD4}" srcOrd="8" destOrd="0" parTransId="{7226E4FE-7434-4597-9467-B57ECA0D4BB6}" sibTransId="{23A697BC-E939-4B67-A612-D307B266064B}"/>
    <dgm:cxn modelId="{EBC56742-93C9-40F9-8390-C60C18E549E0}" srcId="{7E81CB0C-A738-418E-897D-0A00766B0B1B}" destId="{D2540F6F-BCBD-41E8-BF11-88585694AC6C}" srcOrd="0" destOrd="0" parTransId="{8A476574-D6FB-4BE0-B184-2DE7857D6870}" sibTransId="{2FD57042-585A-4912-89F9-BD501DB2B9FC}"/>
    <dgm:cxn modelId="{6D299B62-8A4B-4DF5-9428-CFEABAFE3DA3}" type="presOf" srcId="{B1291CD0-219E-4E36-810A-FF6420AF8D76}" destId="{44F09C2A-FC99-4B65-8CC0-A4A0614DB044}" srcOrd="0" destOrd="0" presId="urn:microsoft.com/office/officeart/2005/8/layout/vList2"/>
    <dgm:cxn modelId="{7C716F71-70EF-4600-AB8A-A89565AA4282}" srcId="{7E81CB0C-A738-418E-897D-0A00766B0B1B}" destId="{086A44F4-B5F2-4D89-B054-61D814663F66}" srcOrd="5" destOrd="0" parTransId="{4AB56D8F-FEA2-4C79-8BC4-C5A25AF6B949}" sibTransId="{D6EC804E-1F54-46AB-89F4-FC488B236A4F}"/>
    <dgm:cxn modelId="{49750A77-837C-41B4-98E6-34D877EE3FE9}" type="presOf" srcId="{518CEBB1-62F9-4723-9236-4C2A9B5BC6EE}" destId="{F66D7154-C4CF-4B2D-80AF-24F2CD3D4BEF}" srcOrd="0" destOrd="0" presId="urn:microsoft.com/office/officeart/2005/8/layout/vList2"/>
    <dgm:cxn modelId="{8D82F258-03F5-434D-B571-1FC0A601824A}" type="presOf" srcId="{7E81CB0C-A738-418E-897D-0A00766B0B1B}" destId="{EE254DD1-2F70-4438-B98B-A658832075D5}" srcOrd="0" destOrd="0" presId="urn:microsoft.com/office/officeart/2005/8/layout/vList2"/>
    <dgm:cxn modelId="{2A29657A-0608-4B2A-BBEE-985DD2F905F8}" type="presOf" srcId="{76DCB6D8-61C9-41D1-AB48-ED6147F18600}" destId="{89CCC741-96D5-4C72-939F-43D3C4402CBB}" srcOrd="0" destOrd="0" presId="urn:microsoft.com/office/officeart/2005/8/layout/vList2"/>
    <dgm:cxn modelId="{0C1FC27E-AE96-4AA2-9E7F-D2D8C60378E2}" srcId="{7E81CB0C-A738-418E-897D-0A00766B0B1B}" destId="{EAC09ACA-FF65-4B67-A6D9-99E28B62CD7C}" srcOrd="9" destOrd="0" parTransId="{7A7EE9C2-D70E-4AF7-B5A7-6C70F9F8B6C8}" sibTransId="{C07ECBAC-938A-4A95-B18F-CFDC8EF63875}"/>
    <dgm:cxn modelId="{2FFFBD88-2C98-4DC3-9D70-9A3A4E94E763}" srcId="{7E81CB0C-A738-418E-897D-0A00766B0B1B}" destId="{B1291CD0-219E-4E36-810A-FF6420AF8D76}" srcOrd="4" destOrd="0" parTransId="{B18389B8-459A-4D8A-9E13-CEB48EC55027}" sibTransId="{29B3DF33-BF08-49FB-90E8-D6211802B9CE}"/>
    <dgm:cxn modelId="{C2034897-359A-4132-9F9D-415C0003D0EC}" type="presOf" srcId="{086A44F4-B5F2-4D89-B054-61D814663F66}" destId="{11119269-DCB3-4F0E-B434-6CD20D7C077A}" srcOrd="0" destOrd="0" presId="urn:microsoft.com/office/officeart/2005/8/layout/vList2"/>
    <dgm:cxn modelId="{8C535AA2-26D7-4AC1-B631-BECABDD7F589}" srcId="{7E81CB0C-A738-418E-897D-0A00766B0B1B}" destId="{0451CB93-BBC2-4255-8E64-EC56476AD99A}" srcOrd="6" destOrd="0" parTransId="{1A6F7D97-932A-43AC-B8B7-B42C7D1F5B5C}" sibTransId="{C211C2F7-C32A-4E26-9C4E-711B49E7B23F}"/>
    <dgm:cxn modelId="{103462CE-27B6-4080-A1C0-00F3B716ED6C}" srcId="{7E81CB0C-A738-418E-897D-0A00766B0B1B}" destId="{518CEBB1-62F9-4723-9236-4C2A9B5BC6EE}" srcOrd="3" destOrd="0" parTransId="{BC3C94DD-B071-40EC-9A3D-E25B35DFCBBC}" sibTransId="{94B2814A-92BC-4AE7-AE2D-CF402FC403B8}"/>
    <dgm:cxn modelId="{989C05DB-0589-49F3-8F5E-BCD29058F4A7}" srcId="{7E81CB0C-A738-418E-897D-0A00766B0B1B}" destId="{A3EB2DE2-43AE-412B-BCDF-887E5B6AE603}" srcOrd="2" destOrd="0" parTransId="{BBFD0889-5D5B-4679-9B48-2C672142A593}" sibTransId="{EF6A83A6-D5FB-46A3-8CCB-448F52DD8898}"/>
    <dgm:cxn modelId="{733FFBF6-388E-4042-97D8-6C28E8A5FA3B}" srcId="{7E81CB0C-A738-418E-897D-0A00766B0B1B}" destId="{76DCB6D8-61C9-41D1-AB48-ED6147F18600}" srcOrd="7" destOrd="0" parTransId="{C58FE938-27CC-4E45-9D08-D16D52EC7A86}" sibTransId="{5A03343D-DFBF-4CE1-9CB8-B4C99ED35455}"/>
    <dgm:cxn modelId="{9CB8A6FD-5660-4FC8-B64F-D80281A9E8EB}" type="presOf" srcId="{0451CB93-BBC2-4255-8E64-EC56476AD99A}" destId="{7267EE16-8F85-4F9F-9925-5D9A49003326}" srcOrd="0" destOrd="0" presId="urn:microsoft.com/office/officeart/2005/8/layout/vList2"/>
    <dgm:cxn modelId="{FDD9BBF3-4A35-4032-A858-D733F2B07FBD}" type="presParOf" srcId="{EE254DD1-2F70-4438-B98B-A658832075D5}" destId="{1338933E-4CBB-443A-8021-3C17FCD1A4FA}" srcOrd="0" destOrd="0" presId="urn:microsoft.com/office/officeart/2005/8/layout/vList2"/>
    <dgm:cxn modelId="{859801EA-B210-4A15-B30C-6F5656920BD4}" type="presParOf" srcId="{EE254DD1-2F70-4438-B98B-A658832075D5}" destId="{22A3C3E9-4AE6-4932-BFC9-AB1BB0A07DF6}" srcOrd="1" destOrd="0" presId="urn:microsoft.com/office/officeart/2005/8/layout/vList2"/>
    <dgm:cxn modelId="{6F13CE38-E9D7-45A8-889F-2194D616E658}" type="presParOf" srcId="{EE254DD1-2F70-4438-B98B-A658832075D5}" destId="{A730D922-6147-4DDD-9DEB-DE4FA737A332}" srcOrd="2" destOrd="0" presId="urn:microsoft.com/office/officeart/2005/8/layout/vList2"/>
    <dgm:cxn modelId="{062378F0-B069-4156-B7BD-3D8D9CF45B9D}" type="presParOf" srcId="{EE254DD1-2F70-4438-B98B-A658832075D5}" destId="{0F15BF44-3179-4F42-A4C1-FAE7C2DB0BC4}" srcOrd="3" destOrd="0" presId="urn:microsoft.com/office/officeart/2005/8/layout/vList2"/>
    <dgm:cxn modelId="{8535D526-3D29-4821-9813-FB599DCE98CD}" type="presParOf" srcId="{EE254DD1-2F70-4438-B98B-A658832075D5}" destId="{2095B0A7-B9A2-44A2-9245-953387FA5BDB}" srcOrd="4" destOrd="0" presId="urn:microsoft.com/office/officeart/2005/8/layout/vList2"/>
    <dgm:cxn modelId="{9618ED21-82E4-4528-80C0-5620DED0A8DB}" type="presParOf" srcId="{EE254DD1-2F70-4438-B98B-A658832075D5}" destId="{2B585D3D-C475-42C9-B857-EB3432ADFFE7}" srcOrd="5" destOrd="0" presId="urn:microsoft.com/office/officeart/2005/8/layout/vList2"/>
    <dgm:cxn modelId="{6885673E-CDA4-4610-97C9-68D5A3CECEB2}" type="presParOf" srcId="{EE254DD1-2F70-4438-B98B-A658832075D5}" destId="{F66D7154-C4CF-4B2D-80AF-24F2CD3D4BEF}" srcOrd="6" destOrd="0" presId="urn:microsoft.com/office/officeart/2005/8/layout/vList2"/>
    <dgm:cxn modelId="{F265E33A-F02E-4CE2-9409-B090B3AEC531}" type="presParOf" srcId="{EE254DD1-2F70-4438-B98B-A658832075D5}" destId="{2613DA25-C5B4-4B95-B2C0-64B9A0832895}" srcOrd="7" destOrd="0" presId="urn:microsoft.com/office/officeart/2005/8/layout/vList2"/>
    <dgm:cxn modelId="{54A6E0B6-9C4C-4812-9BA1-90DEE15C8860}" type="presParOf" srcId="{EE254DD1-2F70-4438-B98B-A658832075D5}" destId="{44F09C2A-FC99-4B65-8CC0-A4A0614DB044}" srcOrd="8" destOrd="0" presId="urn:microsoft.com/office/officeart/2005/8/layout/vList2"/>
    <dgm:cxn modelId="{0778C349-1F4E-44EC-8895-10B081AA6BD7}" type="presParOf" srcId="{EE254DD1-2F70-4438-B98B-A658832075D5}" destId="{728C5F8F-96F4-45EE-BE69-C807DBDDCA9D}" srcOrd="9" destOrd="0" presId="urn:microsoft.com/office/officeart/2005/8/layout/vList2"/>
    <dgm:cxn modelId="{635CE1EF-5287-483F-9CB6-1727D0E3193F}" type="presParOf" srcId="{EE254DD1-2F70-4438-B98B-A658832075D5}" destId="{11119269-DCB3-4F0E-B434-6CD20D7C077A}" srcOrd="10" destOrd="0" presId="urn:microsoft.com/office/officeart/2005/8/layout/vList2"/>
    <dgm:cxn modelId="{DBB687CA-BE4D-464B-8389-093D4E145C29}" type="presParOf" srcId="{EE254DD1-2F70-4438-B98B-A658832075D5}" destId="{58E37D09-8C65-4DDB-B038-0428B62CA059}" srcOrd="11" destOrd="0" presId="urn:microsoft.com/office/officeart/2005/8/layout/vList2"/>
    <dgm:cxn modelId="{BDA7D054-4D57-41E6-8B0D-371404C2607A}" type="presParOf" srcId="{EE254DD1-2F70-4438-B98B-A658832075D5}" destId="{7267EE16-8F85-4F9F-9925-5D9A49003326}" srcOrd="12" destOrd="0" presId="urn:microsoft.com/office/officeart/2005/8/layout/vList2"/>
    <dgm:cxn modelId="{D16E9D26-40E1-4348-B46B-1D0F0453628C}" type="presParOf" srcId="{EE254DD1-2F70-4438-B98B-A658832075D5}" destId="{9713E235-04E9-43FD-BE12-10EB02A23CBE}" srcOrd="13" destOrd="0" presId="urn:microsoft.com/office/officeart/2005/8/layout/vList2"/>
    <dgm:cxn modelId="{49F174E5-870D-4EF8-8F91-AA37A394CE1C}" type="presParOf" srcId="{EE254DD1-2F70-4438-B98B-A658832075D5}" destId="{89CCC741-96D5-4C72-939F-43D3C4402CBB}" srcOrd="14" destOrd="0" presId="urn:microsoft.com/office/officeart/2005/8/layout/vList2"/>
    <dgm:cxn modelId="{9542F120-3B53-4447-81E4-E4794654B74C}" type="presParOf" srcId="{EE254DD1-2F70-4438-B98B-A658832075D5}" destId="{BE484BD5-F575-4388-AD62-1BEA5CB5A372}" srcOrd="15" destOrd="0" presId="urn:microsoft.com/office/officeart/2005/8/layout/vList2"/>
    <dgm:cxn modelId="{91F9FBEE-55BB-424D-858E-875F998406E4}" type="presParOf" srcId="{EE254DD1-2F70-4438-B98B-A658832075D5}" destId="{FFA0ABA3-83D3-4718-B73C-D9E613499372}" srcOrd="16" destOrd="0" presId="urn:microsoft.com/office/officeart/2005/8/layout/vList2"/>
    <dgm:cxn modelId="{6367F2A0-3843-4A9B-96D6-374BCA6F513E}" type="presParOf" srcId="{EE254DD1-2F70-4438-B98B-A658832075D5}" destId="{9FB5E31F-83AA-409A-9A77-DB2DBD285307}" srcOrd="17" destOrd="0" presId="urn:microsoft.com/office/officeart/2005/8/layout/vList2"/>
    <dgm:cxn modelId="{16FE327B-1A29-4D46-B443-B9338341BACE}" type="presParOf" srcId="{EE254DD1-2F70-4438-B98B-A658832075D5}" destId="{99DAACE6-F277-4045-A8B1-8F4A54A40C74}"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9C4093-C5E0-482A-A958-395D5D7E8F33}"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60FF4971-8DFB-4A6E-8461-F34BDE2F56A7}">
      <dgm:prSet custT="1"/>
      <dgm:spPr/>
      <dgm:t>
        <a:bodyPr/>
        <a:lstStyle/>
        <a:p>
          <a:pPr>
            <a:lnSpc>
              <a:spcPct val="100000"/>
            </a:lnSpc>
          </a:pPr>
          <a:r>
            <a:rPr lang="en-US" sz="1400" b="1" dirty="0"/>
            <a:t>Magnetic phase balancing of voltage and current </a:t>
          </a:r>
          <a:r>
            <a:rPr lang="en-US" sz="1400" dirty="0"/>
            <a:t>to safely reduce waste, demand, friction and heat in loads;</a:t>
          </a:r>
        </a:p>
      </dgm:t>
    </dgm:pt>
    <dgm:pt modelId="{AB0E8305-A8EE-4C2B-8D43-22A90B7AB5C9}" type="parTrans" cxnId="{D94CB642-04E1-4DAC-A10E-AA264338E77B}">
      <dgm:prSet/>
      <dgm:spPr/>
      <dgm:t>
        <a:bodyPr/>
        <a:lstStyle/>
        <a:p>
          <a:endParaRPr lang="en-US"/>
        </a:p>
      </dgm:t>
    </dgm:pt>
    <dgm:pt modelId="{AFE815A6-6D63-4794-A8A8-113AF59DDDC4}" type="sibTrans" cxnId="{D94CB642-04E1-4DAC-A10E-AA264338E77B}">
      <dgm:prSet/>
      <dgm:spPr/>
      <dgm:t>
        <a:bodyPr/>
        <a:lstStyle/>
        <a:p>
          <a:pPr>
            <a:lnSpc>
              <a:spcPct val="100000"/>
            </a:lnSpc>
          </a:pPr>
          <a:endParaRPr lang="en-US"/>
        </a:p>
      </dgm:t>
    </dgm:pt>
    <dgm:pt modelId="{8B6376B1-2325-45ED-9EC5-78414444E3D6}">
      <dgm:prSet custT="1"/>
      <dgm:spPr/>
      <dgm:t>
        <a:bodyPr/>
        <a:lstStyle/>
        <a:p>
          <a:pPr>
            <a:lnSpc>
              <a:spcPct val="100000"/>
            </a:lnSpc>
          </a:pPr>
          <a:r>
            <a:rPr lang="en-US" sz="1400" b="1" dirty="0"/>
            <a:t>Passive resonance-free power factor correction </a:t>
          </a:r>
          <a:r>
            <a:rPr lang="en-US" sz="1400" dirty="0"/>
            <a:t>to reduce the demand of reactive non-power currents;</a:t>
          </a:r>
        </a:p>
      </dgm:t>
    </dgm:pt>
    <dgm:pt modelId="{BC3F2EA2-53FA-476A-81B4-D82A7C41FBDC}" type="parTrans" cxnId="{44B2100F-0A43-4122-8684-9F422D4B6C37}">
      <dgm:prSet/>
      <dgm:spPr/>
      <dgm:t>
        <a:bodyPr/>
        <a:lstStyle/>
        <a:p>
          <a:endParaRPr lang="en-US"/>
        </a:p>
      </dgm:t>
    </dgm:pt>
    <dgm:pt modelId="{B54B2195-7E34-4262-AFCA-6D411EB01D62}" type="sibTrans" cxnId="{44B2100F-0A43-4122-8684-9F422D4B6C37}">
      <dgm:prSet/>
      <dgm:spPr/>
      <dgm:t>
        <a:bodyPr/>
        <a:lstStyle/>
        <a:p>
          <a:pPr>
            <a:lnSpc>
              <a:spcPct val="100000"/>
            </a:lnSpc>
          </a:pPr>
          <a:endParaRPr lang="en-US"/>
        </a:p>
      </dgm:t>
    </dgm:pt>
    <dgm:pt modelId="{21EF40E5-4BC8-4CCC-9F79-BCEE677EFC55}">
      <dgm:prSet custT="1"/>
      <dgm:spPr/>
      <dgm:t>
        <a:bodyPr/>
        <a:lstStyle/>
        <a:p>
          <a:pPr>
            <a:lnSpc>
              <a:spcPct val="100000"/>
            </a:lnSpc>
          </a:pPr>
          <a:r>
            <a:rPr lang="en-US" sz="1400" b="1" dirty="0"/>
            <a:t>Harmonic filtering of non-power currents </a:t>
          </a:r>
          <a:r>
            <a:rPr lang="en-US" sz="1400" dirty="0"/>
            <a:t>to reduce the billed kWh consumption and improve power quality;</a:t>
          </a:r>
        </a:p>
      </dgm:t>
    </dgm:pt>
    <dgm:pt modelId="{78B45F06-8A96-4F9F-9862-637AE832A192}" type="parTrans" cxnId="{BFBD0857-4AEC-447B-9A68-376A2C50E062}">
      <dgm:prSet/>
      <dgm:spPr/>
      <dgm:t>
        <a:bodyPr/>
        <a:lstStyle/>
        <a:p>
          <a:endParaRPr lang="en-US"/>
        </a:p>
      </dgm:t>
    </dgm:pt>
    <dgm:pt modelId="{DDED65F3-8BD4-4E4E-A7A6-00B8201B1825}" type="sibTrans" cxnId="{BFBD0857-4AEC-447B-9A68-376A2C50E062}">
      <dgm:prSet/>
      <dgm:spPr/>
      <dgm:t>
        <a:bodyPr/>
        <a:lstStyle/>
        <a:p>
          <a:pPr>
            <a:lnSpc>
              <a:spcPct val="100000"/>
            </a:lnSpc>
          </a:pPr>
          <a:endParaRPr lang="en-US"/>
        </a:p>
      </dgm:t>
    </dgm:pt>
    <dgm:pt modelId="{33EFBC00-E082-4AEC-9A35-1008234C49DC}">
      <dgm:prSet custT="1"/>
      <dgm:spPr/>
      <dgm:t>
        <a:bodyPr/>
        <a:lstStyle/>
        <a:p>
          <a:pPr>
            <a:lnSpc>
              <a:spcPct val="100000"/>
            </a:lnSpc>
          </a:pPr>
          <a:r>
            <a:rPr lang="en-US" sz="1400" b="1" dirty="0"/>
            <a:t>Transient energy conversion </a:t>
          </a:r>
          <a:r>
            <a:rPr lang="en-US" sz="1400" dirty="0"/>
            <a:t>through the surge protections self-healing magnetic chokes – energy above the operational voltage is absorbed, re­constituted, and returned to the customer as usable safe power;</a:t>
          </a:r>
        </a:p>
      </dgm:t>
    </dgm:pt>
    <dgm:pt modelId="{FC1FF9A4-506F-4F30-AA92-A43C81505FA1}" type="parTrans" cxnId="{3942C6E8-7567-4E96-96C1-3F520D50644D}">
      <dgm:prSet/>
      <dgm:spPr/>
      <dgm:t>
        <a:bodyPr/>
        <a:lstStyle/>
        <a:p>
          <a:endParaRPr lang="en-US"/>
        </a:p>
      </dgm:t>
    </dgm:pt>
    <dgm:pt modelId="{5F2E11C6-E615-430B-AFF2-CEC28939E213}" type="sibTrans" cxnId="{3942C6E8-7567-4E96-96C1-3F520D50644D}">
      <dgm:prSet/>
      <dgm:spPr/>
      <dgm:t>
        <a:bodyPr/>
        <a:lstStyle/>
        <a:p>
          <a:pPr>
            <a:lnSpc>
              <a:spcPct val="100000"/>
            </a:lnSpc>
          </a:pPr>
          <a:endParaRPr lang="en-US"/>
        </a:p>
      </dgm:t>
    </dgm:pt>
    <dgm:pt modelId="{2A6E843C-B4A2-4402-8759-430573BCC78E}">
      <dgm:prSet custT="1"/>
      <dgm:spPr/>
      <dgm:t>
        <a:bodyPr/>
        <a:lstStyle/>
        <a:p>
          <a:pPr>
            <a:lnSpc>
              <a:spcPct val="100000"/>
            </a:lnSpc>
          </a:pPr>
          <a:r>
            <a:rPr lang="en-US" sz="1400" b="1" dirty="0"/>
            <a:t>Power generation </a:t>
          </a:r>
          <a:r>
            <a:rPr lang="en-US" sz="1400" dirty="0"/>
            <a:t>via the USES</a:t>
          </a:r>
          <a:r>
            <a:rPr lang="en-US" sz="1400" baseline="30000" dirty="0"/>
            <a:t>®</a:t>
          </a:r>
          <a:r>
            <a:rPr lang="en-US" sz="1400" dirty="0"/>
            <a:t> proprietary chokes: voltage and current are generated from each phase and injected into the adjacent phases as usable power, reducing kW demand and kWh consumption.</a:t>
          </a:r>
        </a:p>
      </dgm:t>
    </dgm:pt>
    <dgm:pt modelId="{13DA13C4-0454-4F8D-B898-4786B2770781}" type="parTrans" cxnId="{A15140B9-2A60-40FD-97E5-2B7ACF4D21C8}">
      <dgm:prSet/>
      <dgm:spPr/>
      <dgm:t>
        <a:bodyPr/>
        <a:lstStyle/>
        <a:p>
          <a:endParaRPr lang="en-US"/>
        </a:p>
      </dgm:t>
    </dgm:pt>
    <dgm:pt modelId="{27E627C0-9162-410E-B75E-9EFE4DDBEADD}" type="sibTrans" cxnId="{A15140B9-2A60-40FD-97E5-2B7ACF4D21C8}">
      <dgm:prSet/>
      <dgm:spPr/>
      <dgm:t>
        <a:bodyPr/>
        <a:lstStyle/>
        <a:p>
          <a:endParaRPr lang="en-US"/>
        </a:p>
      </dgm:t>
    </dgm:pt>
    <dgm:pt modelId="{9411918F-36EC-44E0-990F-3FF8D8F90B12}" type="pres">
      <dgm:prSet presAssocID="{119C4093-C5E0-482A-A958-395D5D7E8F33}" presName="root" presStyleCnt="0">
        <dgm:presLayoutVars>
          <dgm:dir/>
          <dgm:resizeHandles val="exact"/>
        </dgm:presLayoutVars>
      </dgm:prSet>
      <dgm:spPr/>
    </dgm:pt>
    <dgm:pt modelId="{00D00F80-78CD-4460-9CCE-1F81F05F9B06}" type="pres">
      <dgm:prSet presAssocID="{119C4093-C5E0-482A-A958-395D5D7E8F33}" presName="container" presStyleCnt="0">
        <dgm:presLayoutVars>
          <dgm:dir/>
          <dgm:resizeHandles val="exact"/>
        </dgm:presLayoutVars>
      </dgm:prSet>
      <dgm:spPr/>
    </dgm:pt>
    <dgm:pt modelId="{0C234026-FED9-4CF9-A565-66F1EEB878C4}" type="pres">
      <dgm:prSet presAssocID="{60FF4971-8DFB-4A6E-8461-F34BDE2F56A7}" presName="compNode" presStyleCnt="0"/>
      <dgm:spPr/>
    </dgm:pt>
    <dgm:pt modelId="{A208539D-1CF4-4956-A78A-49A3A14BEB88}" type="pres">
      <dgm:prSet presAssocID="{60FF4971-8DFB-4A6E-8461-F34BDE2F56A7}" presName="iconBgRect" presStyleLbl="bgShp" presStyleIdx="0" presStyleCnt="5"/>
      <dgm:spPr/>
    </dgm:pt>
    <dgm:pt modelId="{3614C6C2-86E2-40F2-8236-7BB9E3EF632E}" type="pres">
      <dgm:prSet presAssocID="{60FF4971-8DFB-4A6E-8461-F34BDE2F56A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et"/>
        </a:ext>
      </dgm:extLst>
    </dgm:pt>
    <dgm:pt modelId="{3312B0A0-927A-4A08-891C-C1F42982778A}" type="pres">
      <dgm:prSet presAssocID="{60FF4971-8DFB-4A6E-8461-F34BDE2F56A7}" presName="spaceRect" presStyleCnt="0"/>
      <dgm:spPr/>
    </dgm:pt>
    <dgm:pt modelId="{0760764F-D437-43CE-9215-F575B179FF9E}" type="pres">
      <dgm:prSet presAssocID="{60FF4971-8DFB-4A6E-8461-F34BDE2F56A7}" presName="textRect" presStyleLbl="revTx" presStyleIdx="0" presStyleCnt="5" custScaleX="112455">
        <dgm:presLayoutVars>
          <dgm:chMax val="1"/>
          <dgm:chPref val="1"/>
        </dgm:presLayoutVars>
      </dgm:prSet>
      <dgm:spPr/>
    </dgm:pt>
    <dgm:pt modelId="{90306056-5DBC-477A-B3CD-12D88E510FBB}" type="pres">
      <dgm:prSet presAssocID="{AFE815A6-6D63-4794-A8A8-113AF59DDDC4}" presName="sibTrans" presStyleLbl="sibTrans2D1" presStyleIdx="0" presStyleCnt="0"/>
      <dgm:spPr/>
    </dgm:pt>
    <dgm:pt modelId="{1916C42F-993C-435C-AEF8-46A1936156BD}" type="pres">
      <dgm:prSet presAssocID="{8B6376B1-2325-45ED-9EC5-78414444E3D6}" presName="compNode" presStyleCnt="0"/>
      <dgm:spPr/>
    </dgm:pt>
    <dgm:pt modelId="{51AC9D8D-C400-46F6-B870-47607C3B7F10}" type="pres">
      <dgm:prSet presAssocID="{8B6376B1-2325-45ED-9EC5-78414444E3D6}" presName="iconBgRect" presStyleLbl="bgShp" presStyleIdx="1" presStyleCnt="5"/>
      <dgm:spPr/>
    </dgm:pt>
    <dgm:pt modelId="{836DB6D6-FDCA-436B-802A-060E66A0E2E7}" type="pres">
      <dgm:prSet presAssocID="{8B6376B1-2325-45ED-9EC5-78414444E3D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sconnected"/>
        </a:ext>
      </dgm:extLst>
    </dgm:pt>
    <dgm:pt modelId="{548CE0BE-D03C-461F-A38A-ED1A3BCB9733}" type="pres">
      <dgm:prSet presAssocID="{8B6376B1-2325-45ED-9EC5-78414444E3D6}" presName="spaceRect" presStyleCnt="0"/>
      <dgm:spPr/>
    </dgm:pt>
    <dgm:pt modelId="{B6A03DFA-2E78-4BD3-BFA8-0DACF7C082D2}" type="pres">
      <dgm:prSet presAssocID="{8B6376B1-2325-45ED-9EC5-78414444E3D6}" presName="textRect" presStyleLbl="revTx" presStyleIdx="1" presStyleCnt="5" custScaleX="108152" custScaleY="92797" custLinFactNeighborX="-1718" custLinFactNeighborY="1620">
        <dgm:presLayoutVars>
          <dgm:chMax val="1"/>
          <dgm:chPref val="1"/>
        </dgm:presLayoutVars>
      </dgm:prSet>
      <dgm:spPr/>
    </dgm:pt>
    <dgm:pt modelId="{F9835413-B02C-4B44-82A4-91EAE733DE72}" type="pres">
      <dgm:prSet presAssocID="{B54B2195-7E34-4262-AFCA-6D411EB01D62}" presName="sibTrans" presStyleLbl="sibTrans2D1" presStyleIdx="0" presStyleCnt="0"/>
      <dgm:spPr/>
    </dgm:pt>
    <dgm:pt modelId="{609514CA-4810-4684-8372-E31C600F0C95}" type="pres">
      <dgm:prSet presAssocID="{21EF40E5-4BC8-4CCC-9F79-BCEE677EFC55}" presName="compNode" presStyleCnt="0"/>
      <dgm:spPr/>
    </dgm:pt>
    <dgm:pt modelId="{AB061D2F-A6BD-4D46-B782-28DA9CCE6A81}" type="pres">
      <dgm:prSet presAssocID="{21EF40E5-4BC8-4CCC-9F79-BCEE677EFC55}" presName="iconBgRect" presStyleLbl="bgShp" presStyleIdx="2" presStyleCnt="5"/>
      <dgm:spPr/>
    </dgm:pt>
    <dgm:pt modelId="{2B26520B-1C55-4FE2-A2B2-1123190F7E52}" type="pres">
      <dgm:prSet presAssocID="{21EF40E5-4BC8-4CCC-9F79-BCEE677EFC5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ttery Charging"/>
        </a:ext>
      </dgm:extLst>
    </dgm:pt>
    <dgm:pt modelId="{4753FB64-102B-4006-B859-292260F166F0}" type="pres">
      <dgm:prSet presAssocID="{21EF40E5-4BC8-4CCC-9F79-BCEE677EFC55}" presName="spaceRect" presStyleCnt="0"/>
      <dgm:spPr/>
    </dgm:pt>
    <dgm:pt modelId="{6DD618B8-8DAB-464B-99E8-7844A87988F3}" type="pres">
      <dgm:prSet presAssocID="{21EF40E5-4BC8-4CCC-9F79-BCEE677EFC55}" presName="textRect" presStyleLbl="revTx" presStyleIdx="2" presStyleCnt="5" custScaleX="112809" custLinFactNeighborX="1072" custLinFactNeighborY="1620">
        <dgm:presLayoutVars>
          <dgm:chMax val="1"/>
          <dgm:chPref val="1"/>
        </dgm:presLayoutVars>
      </dgm:prSet>
      <dgm:spPr/>
    </dgm:pt>
    <dgm:pt modelId="{07E1D63E-5F5B-4416-AF82-0331E9CB1AA9}" type="pres">
      <dgm:prSet presAssocID="{DDED65F3-8BD4-4E4E-A7A6-00B8201B1825}" presName="sibTrans" presStyleLbl="sibTrans2D1" presStyleIdx="0" presStyleCnt="0"/>
      <dgm:spPr/>
    </dgm:pt>
    <dgm:pt modelId="{7145C68F-D28E-45D7-A48E-28419F254DF4}" type="pres">
      <dgm:prSet presAssocID="{33EFBC00-E082-4AEC-9A35-1008234C49DC}" presName="compNode" presStyleCnt="0"/>
      <dgm:spPr/>
    </dgm:pt>
    <dgm:pt modelId="{9DFB4A5A-2AB2-4B2C-871D-493B29106283}" type="pres">
      <dgm:prSet presAssocID="{33EFBC00-E082-4AEC-9A35-1008234C49DC}" presName="iconBgRect" presStyleLbl="bgShp" presStyleIdx="3" presStyleCnt="5"/>
      <dgm:spPr/>
    </dgm:pt>
    <dgm:pt modelId="{D859560B-A4DD-4952-81E8-3B5C9585A089}" type="pres">
      <dgm:prSet presAssocID="{33EFBC00-E082-4AEC-9A35-1008234C49D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gh Voltage"/>
        </a:ext>
      </dgm:extLst>
    </dgm:pt>
    <dgm:pt modelId="{F8D5D5CD-778F-40BC-942A-D0372F485E84}" type="pres">
      <dgm:prSet presAssocID="{33EFBC00-E082-4AEC-9A35-1008234C49DC}" presName="spaceRect" presStyleCnt="0"/>
      <dgm:spPr/>
    </dgm:pt>
    <dgm:pt modelId="{4625C8F2-6B52-4CC3-A052-390711C71973}" type="pres">
      <dgm:prSet presAssocID="{33EFBC00-E082-4AEC-9A35-1008234C49DC}" presName="textRect" presStyleLbl="revTx" presStyleIdx="3" presStyleCnt="5" custScaleX="134559" custLinFactNeighborX="13059" custLinFactNeighborY="0">
        <dgm:presLayoutVars>
          <dgm:chMax val="1"/>
          <dgm:chPref val="1"/>
        </dgm:presLayoutVars>
      </dgm:prSet>
      <dgm:spPr/>
    </dgm:pt>
    <dgm:pt modelId="{C054D62E-FFCF-4C54-9EB4-536957228978}" type="pres">
      <dgm:prSet presAssocID="{5F2E11C6-E615-430B-AFF2-CEC28939E213}" presName="sibTrans" presStyleLbl="sibTrans2D1" presStyleIdx="0" presStyleCnt="0"/>
      <dgm:spPr/>
    </dgm:pt>
    <dgm:pt modelId="{61ED0CF6-EDDB-4DBB-B7C6-2A513271E738}" type="pres">
      <dgm:prSet presAssocID="{2A6E843C-B4A2-4402-8759-430573BCC78E}" presName="compNode" presStyleCnt="0"/>
      <dgm:spPr/>
    </dgm:pt>
    <dgm:pt modelId="{3385357B-96D1-483D-8BA0-09AA8FC9F6EE}" type="pres">
      <dgm:prSet presAssocID="{2A6E843C-B4A2-4402-8759-430573BCC78E}" presName="iconBgRect" presStyleLbl="bgShp" presStyleIdx="4" presStyleCnt="5" custLinFactX="56337" custLinFactNeighborX="100000" custLinFactNeighborY="-8718"/>
      <dgm:spPr/>
    </dgm:pt>
    <dgm:pt modelId="{61DC2746-CE1B-4ACB-BE0C-24E60717C291}" type="pres">
      <dgm:prSet presAssocID="{2A6E843C-B4A2-4402-8759-430573BCC78E}" presName="iconRect" presStyleLbl="node1" presStyleIdx="4" presStyleCnt="5" custLinFactX="100000" custLinFactNeighborX="175133" custLinFactNeighborY="-15031"/>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Electrician"/>
        </a:ext>
      </dgm:extLst>
    </dgm:pt>
    <dgm:pt modelId="{0C754340-D353-4E5D-B0AD-B51A1D85DF13}" type="pres">
      <dgm:prSet presAssocID="{2A6E843C-B4A2-4402-8759-430573BCC78E}" presName="spaceRect" presStyleCnt="0"/>
      <dgm:spPr/>
    </dgm:pt>
    <dgm:pt modelId="{6A7845A6-EE20-4E20-A233-D8C6F0F7740A}" type="pres">
      <dgm:prSet presAssocID="{2A6E843C-B4A2-4402-8759-430573BCC78E}" presName="textRect" presStyleLbl="revTx" presStyleIdx="4" presStyleCnt="5" custScaleX="130899" custLinFactNeighborX="75604" custLinFactNeighborY="-8718">
        <dgm:presLayoutVars>
          <dgm:chMax val="1"/>
          <dgm:chPref val="1"/>
        </dgm:presLayoutVars>
      </dgm:prSet>
      <dgm:spPr/>
    </dgm:pt>
  </dgm:ptLst>
  <dgm:cxnLst>
    <dgm:cxn modelId="{44B2100F-0A43-4122-8684-9F422D4B6C37}" srcId="{119C4093-C5E0-482A-A958-395D5D7E8F33}" destId="{8B6376B1-2325-45ED-9EC5-78414444E3D6}" srcOrd="1" destOrd="0" parTransId="{BC3F2EA2-53FA-476A-81B4-D82A7C41FBDC}" sibTransId="{B54B2195-7E34-4262-AFCA-6D411EB01D62}"/>
    <dgm:cxn modelId="{943F0118-06CB-400D-AD96-2B263E116AD2}" type="presOf" srcId="{33EFBC00-E082-4AEC-9A35-1008234C49DC}" destId="{4625C8F2-6B52-4CC3-A052-390711C71973}" srcOrd="0" destOrd="0" presId="urn:microsoft.com/office/officeart/2018/2/layout/IconCircleList"/>
    <dgm:cxn modelId="{D94CB642-04E1-4DAC-A10E-AA264338E77B}" srcId="{119C4093-C5E0-482A-A958-395D5D7E8F33}" destId="{60FF4971-8DFB-4A6E-8461-F34BDE2F56A7}" srcOrd="0" destOrd="0" parTransId="{AB0E8305-A8EE-4C2B-8D43-22A90B7AB5C9}" sibTransId="{AFE815A6-6D63-4794-A8A8-113AF59DDDC4}"/>
    <dgm:cxn modelId="{A0614E53-6E6B-41F6-99E9-712EC9759BB2}" type="presOf" srcId="{21EF40E5-4BC8-4CCC-9F79-BCEE677EFC55}" destId="{6DD618B8-8DAB-464B-99E8-7844A87988F3}" srcOrd="0" destOrd="0" presId="urn:microsoft.com/office/officeart/2018/2/layout/IconCircleList"/>
    <dgm:cxn modelId="{999E6F74-D602-4F06-BB06-C975D335A68B}" type="presOf" srcId="{5F2E11C6-E615-430B-AFF2-CEC28939E213}" destId="{C054D62E-FFCF-4C54-9EB4-536957228978}" srcOrd="0" destOrd="0" presId="urn:microsoft.com/office/officeart/2018/2/layout/IconCircleList"/>
    <dgm:cxn modelId="{BFBD0857-4AEC-447B-9A68-376A2C50E062}" srcId="{119C4093-C5E0-482A-A958-395D5D7E8F33}" destId="{21EF40E5-4BC8-4CCC-9F79-BCEE677EFC55}" srcOrd="2" destOrd="0" parTransId="{78B45F06-8A96-4F9F-9862-637AE832A192}" sibTransId="{DDED65F3-8BD4-4E4E-A7A6-00B8201B1825}"/>
    <dgm:cxn modelId="{F4674790-30FB-43CF-818A-BC4964A99639}" type="presOf" srcId="{AFE815A6-6D63-4794-A8A8-113AF59DDDC4}" destId="{90306056-5DBC-477A-B3CD-12D88E510FBB}" srcOrd="0" destOrd="0" presId="urn:microsoft.com/office/officeart/2018/2/layout/IconCircleList"/>
    <dgm:cxn modelId="{5E39A895-4301-441E-9A65-51F16932FBBB}" type="presOf" srcId="{119C4093-C5E0-482A-A958-395D5D7E8F33}" destId="{9411918F-36EC-44E0-990F-3FF8D8F90B12}" srcOrd="0" destOrd="0" presId="urn:microsoft.com/office/officeart/2018/2/layout/IconCircleList"/>
    <dgm:cxn modelId="{722EA0A1-1E08-43BC-8DFD-A32848B9BCBE}" type="presOf" srcId="{2A6E843C-B4A2-4402-8759-430573BCC78E}" destId="{6A7845A6-EE20-4E20-A233-D8C6F0F7740A}" srcOrd="0" destOrd="0" presId="urn:microsoft.com/office/officeart/2018/2/layout/IconCircleList"/>
    <dgm:cxn modelId="{F68A60B3-1CB5-4E67-8184-7390F58CB2C4}" type="presOf" srcId="{60FF4971-8DFB-4A6E-8461-F34BDE2F56A7}" destId="{0760764F-D437-43CE-9215-F575B179FF9E}" srcOrd="0" destOrd="0" presId="urn:microsoft.com/office/officeart/2018/2/layout/IconCircleList"/>
    <dgm:cxn modelId="{A15140B9-2A60-40FD-97E5-2B7ACF4D21C8}" srcId="{119C4093-C5E0-482A-A958-395D5D7E8F33}" destId="{2A6E843C-B4A2-4402-8759-430573BCC78E}" srcOrd="4" destOrd="0" parTransId="{13DA13C4-0454-4F8D-B898-4786B2770781}" sibTransId="{27E627C0-9162-410E-B75E-9EFE4DDBEADD}"/>
    <dgm:cxn modelId="{F762D1C2-C16E-4BE4-AA07-61D1A17DFDD1}" type="presOf" srcId="{8B6376B1-2325-45ED-9EC5-78414444E3D6}" destId="{B6A03DFA-2E78-4BD3-BFA8-0DACF7C082D2}" srcOrd="0" destOrd="0" presId="urn:microsoft.com/office/officeart/2018/2/layout/IconCircleList"/>
    <dgm:cxn modelId="{3942C6E8-7567-4E96-96C1-3F520D50644D}" srcId="{119C4093-C5E0-482A-A958-395D5D7E8F33}" destId="{33EFBC00-E082-4AEC-9A35-1008234C49DC}" srcOrd="3" destOrd="0" parTransId="{FC1FF9A4-506F-4F30-AA92-A43C81505FA1}" sibTransId="{5F2E11C6-E615-430B-AFF2-CEC28939E213}"/>
    <dgm:cxn modelId="{7F909BF0-E553-40D6-8584-26081000DD01}" type="presOf" srcId="{DDED65F3-8BD4-4E4E-A7A6-00B8201B1825}" destId="{07E1D63E-5F5B-4416-AF82-0331E9CB1AA9}" srcOrd="0" destOrd="0" presId="urn:microsoft.com/office/officeart/2018/2/layout/IconCircleList"/>
    <dgm:cxn modelId="{B86C7EFD-6841-4349-87DE-A245CAE8E6A2}" type="presOf" srcId="{B54B2195-7E34-4262-AFCA-6D411EB01D62}" destId="{F9835413-B02C-4B44-82A4-91EAE733DE72}" srcOrd="0" destOrd="0" presId="urn:microsoft.com/office/officeart/2018/2/layout/IconCircleList"/>
    <dgm:cxn modelId="{17F17B72-9487-4989-B76A-8A864AA95929}" type="presParOf" srcId="{9411918F-36EC-44E0-990F-3FF8D8F90B12}" destId="{00D00F80-78CD-4460-9CCE-1F81F05F9B06}" srcOrd="0" destOrd="0" presId="urn:microsoft.com/office/officeart/2018/2/layout/IconCircleList"/>
    <dgm:cxn modelId="{08AFF3C6-BF24-4ADF-9D73-F3FC3CC75577}" type="presParOf" srcId="{00D00F80-78CD-4460-9CCE-1F81F05F9B06}" destId="{0C234026-FED9-4CF9-A565-66F1EEB878C4}" srcOrd="0" destOrd="0" presId="urn:microsoft.com/office/officeart/2018/2/layout/IconCircleList"/>
    <dgm:cxn modelId="{EAA4CC56-9599-449E-BE46-91AD722868F7}" type="presParOf" srcId="{0C234026-FED9-4CF9-A565-66F1EEB878C4}" destId="{A208539D-1CF4-4956-A78A-49A3A14BEB88}" srcOrd="0" destOrd="0" presId="urn:microsoft.com/office/officeart/2018/2/layout/IconCircleList"/>
    <dgm:cxn modelId="{041295CB-DCED-448A-B148-D30FF3A9B71C}" type="presParOf" srcId="{0C234026-FED9-4CF9-A565-66F1EEB878C4}" destId="{3614C6C2-86E2-40F2-8236-7BB9E3EF632E}" srcOrd="1" destOrd="0" presId="urn:microsoft.com/office/officeart/2018/2/layout/IconCircleList"/>
    <dgm:cxn modelId="{FB4E080A-21E4-4513-AE88-FC4E344F3A83}" type="presParOf" srcId="{0C234026-FED9-4CF9-A565-66F1EEB878C4}" destId="{3312B0A0-927A-4A08-891C-C1F42982778A}" srcOrd="2" destOrd="0" presId="urn:microsoft.com/office/officeart/2018/2/layout/IconCircleList"/>
    <dgm:cxn modelId="{317C3C52-1436-4EE3-8B42-E3979DC44E6D}" type="presParOf" srcId="{0C234026-FED9-4CF9-A565-66F1EEB878C4}" destId="{0760764F-D437-43CE-9215-F575B179FF9E}" srcOrd="3" destOrd="0" presId="urn:microsoft.com/office/officeart/2018/2/layout/IconCircleList"/>
    <dgm:cxn modelId="{F54E6CDD-0B8F-47AE-8BB6-7169B903112B}" type="presParOf" srcId="{00D00F80-78CD-4460-9CCE-1F81F05F9B06}" destId="{90306056-5DBC-477A-B3CD-12D88E510FBB}" srcOrd="1" destOrd="0" presId="urn:microsoft.com/office/officeart/2018/2/layout/IconCircleList"/>
    <dgm:cxn modelId="{1BF8FC86-55BF-4161-9543-76576D585D27}" type="presParOf" srcId="{00D00F80-78CD-4460-9CCE-1F81F05F9B06}" destId="{1916C42F-993C-435C-AEF8-46A1936156BD}" srcOrd="2" destOrd="0" presId="urn:microsoft.com/office/officeart/2018/2/layout/IconCircleList"/>
    <dgm:cxn modelId="{7652A879-C8DC-4DA1-B147-9415CDFFB85F}" type="presParOf" srcId="{1916C42F-993C-435C-AEF8-46A1936156BD}" destId="{51AC9D8D-C400-46F6-B870-47607C3B7F10}" srcOrd="0" destOrd="0" presId="urn:microsoft.com/office/officeart/2018/2/layout/IconCircleList"/>
    <dgm:cxn modelId="{2FB9274B-90F3-4E0C-BE20-787556B6EB86}" type="presParOf" srcId="{1916C42F-993C-435C-AEF8-46A1936156BD}" destId="{836DB6D6-FDCA-436B-802A-060E66A0E2E7}" srcOrd="1" destOrd="0" presId="urn:microsoft.com/office/officeart/2018/2/layout/IconCircleList"/>
    <dgm:cxn modelId="{6CD3C59E-BC39-4236-8920-6319C8670349}" type="presParOf" srcId="{1916C42F-993C-435C-AEF8-46A1936156BD}" destId="{548CE0BE-D03C-461F-A38A-ED1A3BCB9733}" srcOrd="2" destOrd="0" presId="urn:microsoft.com/office/officeart/2018/2/layout/IconCircleList"/>
    <dgm:cxn modelId="{10CE84D4-47F0-4901-93B8-83F289ACF9A7}" type="presParOf" srcId="{1916C42F-993C-435C-AEF8-46A1936156BD}" destId="{B6A03DFA-2E78-4BD3-BFA8-0DACF7C082D2}" srcOrd="3" destOrd="0" presId="urn:microsoft.com/office/officeart/2018/2/layout/IconCircleList"/>
    <dgm:cxn modelId="{96B2D07C-9EBD-4C25-819D-6786712DA5B7}" type="presParOf" srcId="{00D00F80-78CD-4460-9CCE-1F81F05F9B06}" destId="{F9835413-B02C-4B44-82A4-91EAE733DE72}" srcOrd="3" destOrd="0" presId="urn:microsoft.com/office/officeart/2018/2/layout/IconCircleList"/>
    <dgm:cxn modelId="{36B47FB7-3EC8-4037-8735-55586E12347B}" type="presParOf" srcId="{00D00F80-78CD-4460-9CCE-1F81F05F9B06}" destId="{609514CA-4810-4684-8372-E31C600F0C95}" srcOrd="4" destOrd="0" presId="urn:microsoft.com/office/officeart/2018/2/layout/IconCircleList"/>
    <dgm:cxn modelId="{ECB596DD-5A84-40B0-AA93-E7B36884C398}" type="presParOf" srcId="{609514CA-4810-4684-8372-E31C600F0C95}" destId="{AB061D2F-A6BD-4D46-B782-28DA9CCE6A81}" srcOrd="0" destOrd="0" presId="urn:microsoft.com/office/officeart/2018/2/layout/IconCircleList"/>
    <dgm:cxn modelId="{C9226AEE-E093-4A05-B5C6-6A04A695931A}" type="presParOf" srcId="{609514CA-4810-4684-8372-E31C600F0C95}" destId="{2B26520B-1C55-4FE2-A2B2-1123190F7E52}" srcOrd="1" destOrd="0" presId="urn:microsoft.com/office/officeart/2018/2/layout/IconCircleList"/>
    <dgm:cxn modelId="{99F07CED-0AA7-4439-9D3D-B621DAC02A26}" type="presParOf" srcId="{609514CA-4810-4684-8372-E31C600F0C95}" destId="{4753FB64-102B-4006-B859-292260F166F0}" srcOrd="2" destOrd="0" presId="urn:microsoft.com/office/officeart/2018/2/layout/IconCircleList"/>
    <dgm:cxn modelId="{15D027ED-5294-48B3-9114-57FC06404421}" type="presParOf" srcId="{609514CA-4810-4684-8372-E31C600F0C95}" destId="{6DD618B8-8DAB-464B-99E8-7844A87988F3}" srcOrd="3" destOrd="0" presId="urn:microsoft.com/office/officeart/2018/2/layout/IconCircleList"/>
    <dgm:cxn modelId="{763483A2-BC6B-47E3-AF91-DB6313C60D99}" type="presParOf" srcId="{00D00F80-78CD-4460-9CCE-1F81F05F9B06}" destId="{07E1D63E-5F5B-4416-AF82-0331E9CB1AA9}" srcOrd="5" destOrd="0" presId="urn:microsoft.com/office/officeart/2018/2/layout/IconCircleList"/>
    <dgm:cxn modelId="{D7551BE3-2425-4CF0-9F19-1123D738AB44}" type="presParOf" srcId="{00D00F80-78CD-4460-9CCE-1F81F05F9B06}" destId="{7145C68F-D28E-45D7-A48E-28419F254DF4}" srcOrd="6" destOrd="0" presId="urn:microsoft.com/office/officeart/2018/2/layout/IconCircleList"/>
    <dgm:cxn modelId="{C8F4A130-75B1-4ACA-9C2D-0902557BE048}" type="presParOf" srcId="{7145C68F-D28E-45D7-A48E-28419F254DF4}" destId="{9DFB4A5A-2AB2-4B2C-871D-493B29106283}" srcOrd="0" destOrd="0" presId="urn:microsoft.com/office/officeart/2018/2/layout/IconCircleList"/>
    <dgm:cxn modelId="{E4B48C23-A675-4593-8498-B93617C625ED}" type="presParOf" srcId="{7145C68F-D28E-45D7-A48E-28419F254DF4}" destId="{D859560B-A4DD-4952-81E8-3B5C9585A089}" srcOrd="1" destOrd="0" presId="urn:microsoft.com/office/officeart/2018/2/layout/IconCircleList"/>
    <dgm:cxn modelId="{D177ECA1-BAC4-4530-899C-F24FAF725773}" type="presParOf" srcId="{7145C68F-D28E-45D7-A48E-28419F254DF4}" destId="{F8D5D5CD-778F-40BC-942A-D0372F485E84}" srcOrd="2" destOrd="0" presId="urn:microsoft.com/office/officeart/2018/2/layout/IconCircleList"/>
    <dgm:cxn modelId="{F9991972-4F14-4047-9AB1-AC917C7796A3}" type="presParOf" srcId="{7145C68F-D28E-45D7-A48E-28419F254DF4}" destId="{4625C8F2-6B52-4CC3-A052-390711C71973}" srcOrd="3" destOrd="0" presId="urn:microsoft.com/office/officeart/2018/2/layout/IconCircleList"/>
    <dgm:cxn modelId="{4F71EF73-F98A-4526-96BE-FBD59A35063A}" type="presParOf" srcId="{00D00F80-78CD-4460-9CCE-1F81F05F9B06}" destId="{C054D62E-FFCF-4C54-9EB4-536957228978}" srcOrd="7" destOrd="0" presId="urn:microsoft.com/office/officeart/2018/2/layout/IconCircleList"/>
    <dgm:cxn modelId="{715E8B77-8D65-490B-BF7D-E41475B2CEBE}" type="presParOf" srcId="{00D00F80-78CD-4460-9CCE-1F81F05F9B06}" destId="{61ED0CF6-EDDB-4DBB-B7C6-2A513271E738}" srcOrd="8" destOrd="0" presId="urn:microsoft.com/office/officeart/2018/2/layout/IconCircleList"/>
    <dgm:cxn modelId="{AD5C55C8-A951-46AF-9A84-00C8EF4444FB}" type="presParOf" srcId="{61ED0CF6-EDDB-4DBB-B7C6-2A513271E738}" destId="{3385357B-96D1-483D-8BA0-09AA8FC9F6EE}" srcOrd="0" destOrd="0" presId="urn:microsoft.com/office/officeart/2018/2/layout/IconCircleList"/>
    <dgm:cxn modelId="{24D565C8-BC3D-4770-A194-F0D537F01AE9}" type="presParOf" srcId="{61ED0CF6-EDDB-4DBB-B7C6-2A513271E738}" destId="{61DC2746-CE1B-4ACB-BE0C-24E60717C291}" srcOrd="1" destOrd="0" presId="urn:microsoft.com/office/officeart/2018/2/layout/IconCircleList"/>
    <dgm:cxn modelId="{E9FC79F7-9FEF-4209-939E-D3261C6A42F1}" type="presParOf" srcId="{61ED0CF6-EDDB-4DBB-B7C6-2A513271E738}" destId="{0C754340-D353-4E5D-B0AD-B51A1D85DF13}" srcOrd="2" destOrd="0" presId="urn:microsoft.com/office/officeart/2018/2/layout/IconCircleList"/>
    <dgm:cxn modelId="{C398ABC8-1F5D-4ED5-BB4B-0AFB90F7968D}" type="presParOf" srcId="{61ED0CF6-EDDB-4DBB-B7C6-2A513271E738}" destId="{6A7845A6-EE20-4E20-A233-D8C6F0F7740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8933E-4CBB-443A-8021-3C17FCD1A4FA}">
      <dsp:nvSpPr>
        <dsp:cNvPr id="0" name=""/>
        <dsp:cNvSpPr/>
      </dsp:nvSpPr>
      <dsp:spPr>
        <a:xfrm>
          <a:off x="0" y="20550"/>
          <a:ext cx="6628804" cy="4446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Reduces Wattage</a:t>
          </a:r>
        </a:p>
      </dsp:txBody>
      <dsp:txXfrm>
        <a:off x="21704" y="42254"/>
        <a:ext cx="6585396" cy="401192"/>
      </dsp:txXfrm>
    </dsp:sp>
    <dsp:sp modelId="{A730D922-6147-4DDD-9DEB-DE4FA737A332}">
      <dsp:nvSpPr>
        <dsp:cNvPr id="0" name=""/>
        <dsp:cNvSpPr/>
      </dsp:nvSpPr>
      <dsp:spPr>
        <a:xfrm>
          <a:off x="0" y="519870"/>
          <a:ext cx="6628804" cy="444600"/>
        </a:xfrm>
        <a:prstGeom prst="roundRect">
          <a:avLst/>
        </a:prstGeom>
        <a:gradFill rotWithShape="0">
          <a:gsLst>
            <a:gs pos="0">
              <a:schemeClr val="accent2">
                <a:hueOff val="-329365"/>
                <a:satOff val="1578"/>
                <a:lumOff val="1460"/>
                <a:alphaOff val="0"/>
                <a:tint val="96000"/>
                <a:lumMod val="100000"/>
              </a:schemeClr>
            </a:gs>
            <a:gs pos="78000">
              <a:schemeClr val="accent2">
                <a:hueOff val="-329365"/>
                <a:satOff val="1578"/>
                <a:lumOff val="146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Reduces Line Current</a:t>
          </a:r>
        </a:p>
      </dsp:txBody>
      <dsp:txXfrm>
        <a:off x="21704" y="541574"/>
        <a:ext cx="6585396" cy="401192"/>
      </dsp:txXfrm>
    </dsp:sp>
    <dsp:sp modelId="{2095B0A7-B9A2-44A2-9245-953387FA5BDB}">
      <dsp:nvSpPr>
        <dsp:cNvPr id="0" name=""/>
        <dsp:cNvSpPr/>
      </dsp:nvSpPr>
      <dsp:spPr>
        <a:xfrm>
          <a:off x="0" y="1019190"/>
          <a:ext cx="6628804" cy="444600"/>
        </a:xfrm>
        <a:prstGeom prst="roundRect">
          <a:avLst/>
        </a:prstGeom>
        <a:gradFill rotWithShape="0">
          <a:gsLst>
            <a:gs pos="0">
              <a:schemeClr val="accent2">
                <a:hueOff val="-658730"/>
                <a:satOff val="3156"/>
                <a:lumOff val="2919"/>
                <a:alphaOff val="0"/>
                <a:tint val="96000"/>
                <a:lumMod val="100000"/>
              </a:schemeClr>
            </a:gs>
            <a:gs pos="78000">
              <a:schemeClr val="accent2">
                <a:hueOff val="-658730"/>
                <a:satOff val="3156"/>
                <a:lumOff val="291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Corrects Power Factor</a:t>
          </a:r>
        </a:p>
      </dsp:txBody>
      <dsp:txXfrm>
        <a:off x="21704" y="1040894"/>
        <a:ext cx="6585396" cy="401192"/>
      </dsp:txXfrm>
    </dsp:sp>
    <dsp:sp modelId="{F66D7154-C4CF-4B2D-80AF-24F2CD3D4BEF}">
      <dsp:nvSpPr>
        <dsp:cNvPr id="0" name=""/>
        <dsp:cNvSpPr/>
      </dsp:nvSpPr>
      <dsp:spPr>
        <a:xfrm>
          <a:off x="0" y="1518510"/>
          <a:ext cx="6628804" cy="444600"/>
        </a:xfrm>
        <a:prstGeom prst="roundRect">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Suppresses Voltage Surges and Spikes</a:t>
          </a:r>
        </a:p>
      </dsp:txBody>
      <dsp:txXfrm>
        <a:off x="21704" y="1540214"/>
        <a:ext cx="6585396" cy="401192"/>
      </dsp:txXfrm>
    </dsp:sp>
    <dsp:sp modelId="{44F09C2A-FC99-4B65-8CC0-A4A0614DB044}">
      <dsp:nvSpPr>
        <dsp:cNvPr id="0" name=""/>
        <dsp:cNvSpPr/>
      </dsp:nvSpPr>
      <dsp:spPr>
        <a:xfrm>
          <a:off x="0" y="2017830"/>
          <a:ext cx="6628804" cy="444600"/>
        </a:xfrm>
        <a:prstGeom prst="roundRect">
          <a:avLst/>
        </a:prstGeom>
        <a:gradFill rotWithShape="0">
          <a:gsLst>
            <a:gs pos="0">
              <a:schemeClr val="accent2">
                <a:hueOff val="-1317460"/>
                <a:satOff val="6311"/>
                <a:lumOff val="5839"/>
                <a:alphaOff val="0"/>
                <a:tint val="96000"/>
                <a:lumMod val="100000"/>
              </a:schemeClr>
            </a:gs>
            <a:gs pos="78000">
              <a:schemeClr val="accent2">
                <a:hueOff val="-1317460"/>
                <a:satOff val="6311"/>
                <a:lumOff val="583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Regulates Voltage</a:t>
          </a:r>
        </a:p>
      </dsp:txBody>
      <dsp:txXfrm>
        <a:off x="21704" y="2039534"/>
        <a:ext cx="6585396" cy="401192"/>
      </dsp:txXfrm>
    </dsp:sp>
    <dsp:sp modelId="{11119269-DCB3-4F0E-B434-6CD20D7C077A}">
      <dsp:nvSpPr>
        <dsp:cNvPr id="0" name=""/>
        <dsp:cNvSpPr/>
      </dsp:nvSpPr>
      <dsp:spPr>
        <a:xfrm>
          <a:off x="0" y="2517150"/>
          <a:ext cx="6628804" cy="444600"/>
        </a:xfrm>
        <a:prstGeom prst="roundRect">
          <a:avLst/>
        </a:prstGeom>
        <a:gradFill rotWithShape="0">
          <a:gsLst>
            <a:gs pos="0">
              <a:schemeClr val="accent2">
                <a:hueOff val="-1646826"/>
                <a:satOff val="7889"/>
                <a:lumOff val="7298"/>
                <a:alphaOff val="0"/>
                <a:tint val="96000"/>
                <a:lumMod val="100000"/>
              </a:schemeClr>
            </a:gs>
            <a:gs pos="78000">
              <a:schemeClr val="accent2">
                <a:hueOff val="-1646826"/>
                <a:satOff val="7889"/>
                <a:lumOff val="729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Improves Load Balance on all Phases</a:t>
          </a:r>
        </a:p>
      </dsp:txBody>
      <dsp:txXfrm>
        <a:off x="21704" y="2538854"/>
        <a:ext cx="6585396" cy="401192"/>
      </dsp:txXfrm>
    </dsp:sp>
    <dsp:sp modelId="{7267EE16-8F85-4F9F-9925-5D9A49003326}">
      <dsp:nvSpPr>
        <dsp:cNvPr id="0" name=""/>
        <dsp:cNvSpPr/>
      </dsp:nvSpPr>
      <dsp:spPr>
        <a:xfrm>
          <a:off x="0" y="3016470"/>
          <a:ext cx="6628804" cy="444600"/>
        </a:xfrm>
        <a:prstGeom prst="roundRect">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Reduces Neutral Line Current</a:t>
          </a:r>
        </a:p>
      </dsp:txBody>
      <dsp:txXfrm>
        <a:off x="21704" y="3038174"/>
        <a:ext cx="6585396" cy="401192"/>
      </dsp:txXfrm>
    </dsp:sp>
    <dsp:sp modelId="{89CCC741-96D5-4C72-939F-43D3C4402CBB}">
      <dsp:nvSpPr>
        <dsp:cNvPr id="0" name=""/>
        <dsp:cNvSpPr/>
      </dsp:nvSpPr>
      <dsp:spPr>
        <a:xfrm>
          <a:off x="0" y="3515790"/>
          <a:ext cx="6628804" cy="444600"/>
        </a:xfrm>
        <a:prstGeom prst="roundRect">
          <a:avLst/>
        </a:prstGeom>
        <a:gradFill rotWithShape="0">
          <a:gsLst>
            <a:gs pos="0">
              <a:schemeClr val="accent2">
                <a:hueOff val="-2305556"/>
                <a:satOff val="11044"/>
                <a:lumOff val="10218"/>
                <a:alphaOff val="0"/>
                <a:tint val="96000"/>
                <a:lumMod val="100000"/>
              </a:schemeClr>
            </a:gs>
            <a:gs pos="78000">
              <a:schemeClr val="accent2">
                <a:hueOff val="-2305556"/>
                <a:satOff val="11044"/>
                <a:lumOff val="1021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Reduces Switch Mode Transients</a:t>
          </a:r>
        </a:p>
      </dsp:txBody>
      <dsp:txXfrm>
        <a:off x="21704" y="3537494"/>
        <a:ext cx="6585396" cy="401192"/>
      </dsp:txXfrm>
    </dsp:sp>
    <dsp:sp modelId="{FFA0ABA3-83D3-4718-B73C-D9E613499372}">
      <dsp:nvSpPr>
        <dsp:cNvPr id="0" name=""/>
        <dsp:cNvSpPr/>
      </dsp:nvSpPr>
      <dsp:spPr>
        <a:xfrm>
          <a:off x="0" y="4015110"/>
          <a:ext cx="6628804" cy="444600"/>
        </a:xfrm>
        <a:prstGeom prst="roundRect">
          <a:avLst/>
        </a:prstGeom>
        <a:gradFill rotWithShape="0">
          <a:gsLst>
            <a:gs pos="0">
              <a:schemeClr val="accent2">
                <a:hueOff val="-2634921"/>
                <a:satOff val="12622"/>
                <a:lumOff val="11677"/>
                <a:alphaOff val="0"/>
                <a:tint val="96000"/>
                <a:lumMod val="100000"/>
              </a:schemeClr>
            </a:gs>
            <a:gs pos="78000">
              <a:schemeClr val="accent2">
                <a:hueOff val="-2634921"/>
                <a:satOff val="12622"/>
                <a:lumOff val="1167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Reduces Harmonic Currents</a:t>
          </a:r>
        </a:p>
      </dsp:txBody>
      <dsp:txXfrm>
        <a:off x="21704" y="4036814"/>
        <a:ext cx="6585396" cy="401192"/>
      </dsp:txXfrm>
    </dsp:sp>
    <dsp:sp modelId="{99DAACE6-F277-4045-A8B1-8F4A54A40C74}">
      <dsp:nvSpPr>
        <dsp:cNvPr id="0" name=""/>
        <dsp:cNvSpPr/>
      </dsp:nvSpPr>
      <dsp:spPr>
        <a:xfrm>
          <a:off x="0" y="4514430"/>
          <a:ext cx="6628804" cy="44460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Reduces Magnetic Fields</a:t>
          </a:r>
        </a:p>
      </dsp:txBody>
      <dsp:txXfrm>
        <a:off x="21704" y="4536134"/>
        <a:ext cx="6585396" cy="4011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8539D-1CF4-4956-A78A-49A3A14BEB88}">
      <dsp:nvSpPr>
        <dsp:cNvPr id="0" name=""/>
        <dsp:cNvSpPr/>
      </dsp:nvSpPr>
      <dsp:spPr>
        <a:xfrm>
          <a:off x="982718" y="107573"/>
          <a:ext cx="1035631" cy="103563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14C6C2-86E2-40F2-8236-7BB9E3EF632E}">
      <dsp:nvSpPr>
        <dsp:cNvPr id="0" name=""/>
        <dsp:cNvSpPr/>
      </dsp:nvSpPr>
      <dsp:spPr>
        <a:xfrm>
          <a:off x="1200201" y="325056"/>
          <a:ext cx="600666" cy="6006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60764F-D437-43CE-9215-F575B179FF9E}">
      <dsp:nvSpPr>
        <dsp:cNvPr id="0" name=""/>
        <dsp:cNvSpPr/>
      </dsp:nvSpPr>
      <dsp:spPr>
        <a:xfrm>
          <a:off x="2088249" y="107573"/>
          <a:ext cx="2745173" cy="1035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kern="1200" dirty="0"/>
            <a:t>Magnetic phase balancing of voltage and current </a:t>
          </a:r>
          <a:r>
            <a:rPr lang="en-US" sz="1400" kern="1200" dirty="0"/>
            <a:t>to safely reduce waste, demand, friction and heat in loads;</a:t>
          </a:r>
        </a:p>
      </dsp:txBody>
      <dsp:txXfrm>
        <a:off x="2088249" y="107573"/>
        <a:ext cx="2745173" cy="1035631"/>
      </dsp:txXfrm>
    </dsp:sp>
    <dsp:sp modelId="{51AC9D8D-C400-46F6-B870-47607C3B7F10}">
      <dsp:nvSpPr>
        <dsp:cNvPr id="0" name=""/>
        <dsp:cNvSpPr/>
      </dsp:nvSpPr>
      <dsp:spPr>
        <a:xfrm>
          <a:off x="5258771" y="107573"/>
          <a:ext cx="1035631" cy="103563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6DB6D6-FDCA-436B-802A-060E66A0E2E7}">
      <dsp:nvSpPr>
        <dsp:cNvPr id="0" name=""/>
        <dsp:cNvSpPr/>
      </dsp:nvSpPr>
      <dsp:spPr>
        <a:xfrm>
          <a:off x="5476254" y="325056"/>
          <a:ext cx="600666" cy="6006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A03DFA-2E78-4BD3-BFA8-0DACF7C082D2}">
      <dsp:nvSpPr>
        <dsp:cNvPr id="0" name=""/>
        <dsp:cNvSpPr/>
      </dsp:nvSpPr>
      <dsp:spPr>
        <a:xfrm>
          <a:off x="6374885" y="161648"/>
          <a:ext cx="2640131" cy="961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kern="1200" dirty="0"/>
            <a:t>Passive resonance-free power factor correction </a:t>
          </a:r>
          <a:r>
            <a:rPr lang="en-US" sz="1400" kern="1200" dirty="0"/>
            <a:t>to reduce the demand of reactive non-power currents;</a:t>
          </a:r>
        </a:p>
      </dsp:txBody>
      <dsp:txXfrm>
        <a:off x="6374885" y="161648"/>
        <a:ext cx="2640131" cy="961034"/>
      </dsp:txXfrm>
    </dsp:sp>
    <dsp:sp modelId="{AB061D2F-A6BD-4D46-B782-28DA9CCE6A81}">
      <dsp:nvSpPr>
        <dsp:cNvPr id="0" name=""/>
        <dsp:cNvSpPr/>
      </dsp:nvSpPr>
      <dsp:spPr>
        <a:xfrm>
          <a:off x="982718" y="1998881"/>
          <a:ext cx="1035631" cy="103563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26520B-1C55-4FE2-A2B2-1123190F7E52}">
      <dsp:nvSpPr>
        <dsp:cNvPr id="0" name=""/>
        <dsp:cNvSpPr/>
      </dsp:nvSpPr>
      <dsp:spPr>
        <a:xfrm>
          <a:off x="1200201" y="2216364"/>
          <a:ext cx="600666" cy="6006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D618B8-8DAB-464B-99E8-7844A87988F3}">
      <dsp:nvSpPr>
        <dsp:cNvPr id="0" name=""/>
        <dsp:cNvSpPr/>
      </dsp:nvSpPr>
      <dsp:spPr>
        <a:xfrm>
          <a:off x="2110097" y="2015659"/>
          <a:ext cx="2753815" cy="1035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kern="1200" dirty="0"/>
            <a:t>Harmonic filtering of non-power currents </a:t>
          </a:r>
          <a:r>
            <a:rPr lang="en-US" sz="1400" kern="1200" dirty="0"/>
            <a:t>to reduce the billed kWh consumption and improve power quality;</a:t>
          </a:r>
        </a:p>
      </dsp:txBody>
      <dsp:txXfrm>
        <a:off x="2110097" y="2015659"/>
        <a:ext cx="2753815" cy="1035631"/>
      </dsp:txXfrm>
    </dsp:sp>
    <dsp:sp modelId="{9DFB4A5A-2AB2-4B2C-871D-493B29106283}">
      <dsp:nvSpPr>
        <dsp:cNvPr id="0" name=""/>
        <dsp:cNvSpPr/>
      </dsp:nvSpPr>
      <dsp:spPr>
        <a:xfrm>
          <a:off x="5263092" y="1998881"/>
          <a:ext cx="1035631" cy="103563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59560B-A4DD-4952-81E8-3B5C9585A089}">
      <dsp:nvSpPr>
        <dsp:cNvPr id="0" name=""/>
        <dsp:cNvSpPr/>
      </dsp:nvSpPr>
      <dsp:spPr>
        <a:xfrm>
          <a:off x="5480575" y="2216364"/>
          <a:ext cx="600666" cy="6006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25C8F2-6B52-4CC3-A052-390711C71973}">
      <dsp:nvSpPr>
        <dsp:cNvPr id="0" name=""/>
        <dsp:cNvSpPr/>
      </dsp:nvSpPr>
      <dsp:spPr>
        <a:xfrm>
          <a:off x="6417617" y="1998881"/>
          <a:ext cx="3284761" cy="1035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kern="1200" dirty="0"/>
            <a:t>Transient energy conversion </a:t>
          </a:r>
          <a:r>
            <a:rPr lang="en-US" sz="1400" kern="1200" dirty="0"/>
            <a:t>through the surge protections self-healing magnetic chokes – energy above the operational voltage is absorbed, re­constituted, and returned to the customer as usable safe power;</a:t>
          </a:r>
        </a:p>
      </dsp:txBody>
      <dsp:txXfrm>
        <a:off x="6417617" y="1998881"/>
        <a:ext cx="3284761" cy="1035631"/>
      </dsp:txXfrm>
    </dsp:sp>
    <dsp:sp modelId="{3385357B-96D1-483D-8BA0-09AA8FC9F6EE}">
      <dsp:nvSpPr>
        <dsp:cNvPr id="0" name=""/>
        <dsp:cNvSpPr/>
      </dsp:nvSpPr>
      <dsp:spPr>
        <a:xfrm>
          <a:off x="2601793" y="3799903"/>
          <a:ext cx="1035631" cy="103563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DC2746-CE1B-4ACB-BE0C-24E60717C291}">
      <dsp:nvSpPr>
        <dsp:cNvPr id="0" name=""/>
        <dsp:cNvSpPr/>
      </dsp:nvSpPr>
      <dsp:spPr>
        <a:xfrm>
          <a:off x="2852832" y="4017386"/>
          <a:ext cx="600666" cy="60066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7845A6-EE20-4E20-A233-D8C6F0F7740A}">
      <dsp:nvSpPr>
        <dsp:cNvPr id="0" name=""/>
        <dsp:cNvSpPr/>
      </dsp:nvSpPr>
      <dsp:spPr>
        <a:xfrm>
          <a:off x="3708721" y="3799903"/>
          <a:ext cx="3195415" cy="1035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kern="1200" dirty="0"/>
            <a:t>Power generation </a:t>
          </a:r>
          <a:r>
            <a:rPr lang="en-US" sz="1400" kern="1200" dirty="0"/>
            <a:t>via the USES</a:t>
          </a:r>
          <a:r>
            <a:rPr lang="en-US" sz="1400" kern="1200" baseline="30000" dirty="0"/>
            <a:t>®</a:t>
          </a:r>
          <a:r>
            <a:rPr lang="en-US" sz="1400" kern="1200" dirty="0"/>
            <a:t> proprietary chokes: voltage and current are generated from each phase and injected into the adjacent phases as usable power, reducing kW demand and kWh consumption.</a:t>
          </a:r>
        </a:p>
      </dsp:txBody>
      <dsp:txXfrm>
        <a:off x="3708721" y="3799903"/>
        <a:ext cx="3195415" cy="103563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B45A6B-9EC3-4F91-8D0B-0C0230E260E4}"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FDABB-ADB3-46E6-86EE-9CB3F12A35BF}" type="slidenum">
              <a:rPr lang="en-US" smtClean="0"/>
              <a:t>‹#›</a:t>
            </a:fld>
            <a:endParaRPr lang="en-US"/>
          </a:p>
        </p:txBody>
      </p:sp>
    </p:spTree>
    <p:extLst>
      <p:ext uri="{BB962C8B-B14F-4D97-AF65-F5344CB8AC3E}">
        <p14:creationId xmlns:p14="http://schemas.microsoft.com/office/powerpoint/2010/main" val="603802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B45A6B-9EC3-4F91-8D0B-0C0230E260E4}"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FDABB-ADB3-46E6-86EE-9CB3F12A35BF}" type="slidenum">
              <a:rPr lang="en-US" smtClean="0"/>
              <a:t>‹#›</a:t>
            </a:fld>
            <a:endParaRPr lang="en-US"/>
          </a:p>
        </p:txBody>
      </p:sp>
    </p:spTree>
    <p:extLst>
      <p:ext uri="{BB962C8B-B14F-4D97-AF65-F5344CB8AC3E}">
        <p14:creationId xmlns:p14="http://schemas.microsoft.com/office/powerpoint/2010/main" val="2576186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B45A6B-9EC3-4F91-8D0B-0C0230E260E4}"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FDABB-ADB3-46E6-86EE-9CB3F12A35B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38298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B45A6B-9EC3-4F91-8D0B-0C0230E260E4}"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FDABB-ADB3-46E6-86EE-9CB3F12A35BF}" type="slidenum">
              <a:rPr lang="en-US" smtClean="0"/>
              <a:t>‹#›</a:t>
            </a:fld>
            <a:endParaRPr lang="en-US"/>
          </a:p>
        </p:txBody>
      </p:sp>
    </p:spTree>
    <p:extLst>
      <p:ext uri="{BB962C8B-B14F-4D97-AF65-F5344CB8AC3E}">
        <p14:creationId xmlns:p14="http://schemas.microsoft.com/office/powerpoint/2010/main" val="439637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B45A6B-9EC3-4F91-8D0B-0C0230E260E4}"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FDABB-ADB3-46E6-86EE-9CB3F12A35B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31845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B45A6B-9EC3-4F91-8D0B-0C0230E260E4}"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FDABB-ADB3-46E6-86EE-9CB3F12A35BF}" type="slidenum">
              <a:rPr lang="en-US" smtClean="0"/>
              <a:t>‹#›</a:t>
            </a:fld>
            <a:endParaRPr lang="en-US"/>
          </a:p>
        </p:txBody>
      </p:sp>
    </p:spTree>
    <p:extLst>
      <p:ext uri="{BB962C8B-B14F-4D97-AF65-F5344CB8AC3E}">
        <p14:creationId xmlns:p14="http://schemas.microsoft.com/office/powerpoint/2010/main" val="1072579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B45A6B-9EC3-4F91-8D0B-0C0230E260E4}"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FDABB-ADB3-46E6-86EE-9CB3F12A35BF}" type="slidenum">
              <a:rPr lang="en-US" smtClean="0"/>
              <a:t>‹#›</a:t>
            </a:fld>
            <a:endParaRPr lang="en-US"/>
          </a:p>
        </p:txBody>
      </p:sp>
    </p:spTree>
    <p:extLst>
      <p:ext uri="{BB962C8B-B14F-4D97-AF65-F5344CB8AC3E}">
        <p14:creationId xmlns:p14="http://schemas.microsoft.com/office/powerpoint/2010/main" val="1690353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B45A6B-9EC3-4F91-8D0B-0C0230E260E4}"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FDABB-ADB3-46E6-86EE-9CB3F12A35BF}" type="slidenum">
              <a:rPr lang="en-US" smtClean="0"/>
              <a:t>‹#›</a:t>
            </a:fld>
            <a:endParaRPr lang="en-US"/>
          </a:p>
        </p:txBody>
      </p:sp>
    </p:spTree>
    <p:extLst>
      <p:ext uri="{BB962C8B-B14F-4D97-AF65-F5344CB8AC3E}">
        <p14:creationId xmlns:p14="http://schemas.microsoft.com/office/powerpoint/2010/main" val="2748464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B45A6B-9EC3-4F91-8D0B-0C0230E260E4}"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FDABB-ADB3-46E6-86EE-9CB3F12A35BF}" type="slidenum">
              <a:rPr lang="en-US" smtClean="0"/>
              <a:t>‹#›</a:t>
            </a:fld>
            <a:endParaRPr lang="en-US"/>
          </a:p>
        </p:txBody>
      </p:sp>
    </p:spTree>
    <p:extLst>
      <p:ext uri="{BB962C8B-B14F-4D97-AF65-F5344CB8AC3E}">
        <p14:creationId xmlns:p14="http://schemas.microsoft.com/office/powerpoint/2010/main" val="1100648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B45A6B-9EC3-4F91-8D0B-0C0230E260E4}"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FDABB-ADB3-46E6-86EE-9CB3F12A35BF}" type="slidenum">
              <a:rPr lang="en-US" smtClean="0"/>
              <a:t>‹#›</a:t>
            </a:fld>
            <a:endParaRPr lang="en-US"/>
          </a:p>
        </p:txBody>
      </p:sp>
    </p:spTree>
    <p:extLst>
      <p:ext uri="{BB962C8B-B14F-4D97-AF65-F5344CB8AC3E}">
        <p14:creationId xmlns:p14="http://schemas.microsoft.com/office/powerpoint/2010/main" val="2645529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B45A6B-9EC3-4F91-8D0B-0C0230E260E4}"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FDABB-ADB3-46E6-86EE-9CB3F12A35BF}" type="slidenum">
              <a:rPr lang="en-US" smtClean="0"/>
              <a:t>‹#›</a:t>
            </a:fld>
            <a:endParaRPr lang="en-US"/>
          </a:p>
        </p:txBody>
      </p:sp>
    </p:spTree>
    <p:extLst>
      <p:ext uri="{BB962C8B-B14F-4D97-AF65-F5344CB8AC3E}">
        <p14:creationId xmlns:p14="http://schemas.microsoft.com/office/powerpoint/2010/main" val="3948984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B45A6B-9EC3-4F91-8D0B-0C0230E260E4}" type="datetimeFigureOut">
              <a:rPr lang="en-US" smtClean="0"/>
              <a:t>6/21/2023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3FDABB-ADB3-46E6-86EE-9CB3F12A35BF}" type="slidenum">
              <a:rPr lang="en-US" smtClean="0"/>
              <a:t>‹#›</a:t>
            </a:fld>
            <a:endParaRPr lang="en-US"/>
          </a:p>
        </p:txBody>
      </p:sp>
    </p:spTree>
    <p:extLst>
      <p:ext uri="{BB962C8B-B14F-4D97-AF65-F5344CB8AC3E}">
        <p14:creationId xmlns:p14="http://schemas.microsoft.com/office/powerpoint/2010/main" val="1866493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B45A6B-9EC3-4F91-8D0B-0C0230E260E4}" type="datetimeFigureOut">
              <a:rPr lang="en-US" smtClean="0"/>
              <a:t>6/21/2023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3FDABB-ADB3-46E6-86EE-9CB3F12A35BF}" type="slidenum">
              <a:rPr lang="en-US" smtClean="0"/>
              <a:t>‹#›</a:t>
            </a:fld>
            <a:endParaRPr lang="en-US"/>
          </a:p>
        </p:txBody>
      </p:sp>
    </p:spTree>
    <p:extLst>
      <p:ext uri="{BB962C8B-B14F-4D97-AF65-F5344CB8AC3E}">
        <p14:creationId xmlns:p14="http://schemas.microsoft.com/office/powerpoint/2010/main" val="1909221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B45A6B-9EC3-4F91-8D0B-0C0230E260E4}" type="datetimeFigureOut">
              <a:rPr lang="en-US" smtClean="0"/>
              <a:t>6/21/2023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3FDABB-ADB3-46E6-86EE-9CB3F12A35BF}" type="slidenum">
              <a:rPr lang="en-US" smtClean="0"/>
              <a:t>‹#›</a:t>
            </a:fld>
            <a:endParaRPr lang="en-US"/>
          </a:p>
        </p:txBody>
      </p:sp>
    </p:spTree>
    <p:extLst>
      <p:ext uri="{BB962C8B-B14F-4D97-AF65-F5344CB8AC3E}">
        <p14:creationId xmlns:p14="http://schemas.microsoft.com/office/powerpoint/2010/main" val="2557623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B45A6B-9EC3-4F91-8D0B-0C0230E260E4}"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FDABB-ADB3-46E6-86EE-9CB3F12A35BF}" type="slidenum">
              <a:rPr lang="en-US" smtClean="0"/>
              <a:t>‹#›</a:t>
            </a:fld>
            <a:endParaRPr lang="en-US"/>
          </a:p>
        </p:txBody>
      </p:sp>
    </p:spTree>
    <p:extLst>
      <p:ext uri="{BB962C8B-B14F-4D97-AF65-F5344CB8AC3E}">
        <p14:creationId xmlns:p14="http://schemas.microsoft.com/office/powerpoint/2010/main" val="3807675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B45A6B-9EC3-4F91-8D0B-0C0230E260E4}"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FDABB-ADB3-46E6-86EE-9CB3F12A35BF}" type="slidenum">
              <a:rPr lang="en-US" smtClean="0"/>
              <a:t>‹#›</a:t>
            </a:fld>
            <a:endParaRPr lang="en-US"/>
          </a:p>
        </p:txBody>
      </p:sp>
    </p:spTree>
    <p:extLst>
      <p:ext uri="{BB962C8B-B14F-4D97-AF65-F5344CB8AC3E}">
        <p14:creationId xmlns:p14="http://schemas.microsoft.com/office/powerpoint/2010/main" val="360854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FB45A6B-9EC3-4F91-8D0B-0C0230E260E4}" type="datetimeFigureOut">
              <a:rPr lang="en-US" smtClean="0"/>
              <a:t>6/21/2023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33FDABB-ADB3-46E6-86EE-9CB3F12A35BF}" type="slidenum">
              <a:rPr lang="en-US" smtClean="0"/>
              <a:t>‹#›</a:t>
            </a:fld>
            <a:endParaRPr lang="en-US"/>
          </a:p>
        </p:txBody>
      </p:sp>
    </p:spTree>
    <p:extLst>
      <p:ext uri="{BB962C8B-B14F-4D97-AF65-F5344CB8AC3E}">
        <p14:creationId xmlns:p14="http://schemas.microsoft.com/office/powerpoint/2010/main" val="3831755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94D53-BD66-461F-B534-C7E2EF3D204B}"/>
              </a:ext>
            </a:extLst>
          </p:cNvPr>
          <p:cNvSpPr>
            <a:spLocks noGrp="1"/>
          </p:cNvSpPr>
          <p:nvPr>
            <p:ph type="ctrTitle"/>
          </p:nvPr>
        </p:nvSpPr>
        <p:spPr>
          <a:xfrm>
            <a:off x="2059668" y="4099582"/>
            <a:ext cx="6948992" cy="1059648"/>
          </a:xfrm>
        </p:spPr>
        <p:txBody>
          <a:bodyPr>
            <a:normAutofit fontScale="90000"/>
          </a:bodyPr>
          <a:lstStyle/>
          <a:p>
            <a:pPr algn="ctr">
              <a:lnSpc>
                <a:spcPct val="90000"/>
              </a:lnSpc>
            </a:pPr>
            <a:br>
              <a:rPr lang="en-US" sz="3000" b="1" dirty="0"/>
            </a:br>
            <a:r>
              <a:rPr lang="en-US" sz="2700" b="1" dirty="0">
                <a:solidFill>
                  <a:srgbClr val="5CAE24"/>
                </a:solidFill>
              </a:rPr>
              <a:t>UNIVERSAL SHUNT EFFICIENCY SYSTEM </a:t>
            </a:r>
            <a:br>
              <a:rPr lang="en-US" sz="2700" b="1" dirty="0">
                <a:solidFill>
                  <a:srgbClr val="5CAE24"/>
                </a:solidFill>
              </a:rPr>
            </a:br>
            <a:r>
              <a:rPr lang="en-US" sz="2700" b="1" dirty="0">
                <a:solidFill>
                  <a:srgbClr val="5CAE24"/>
                </a:solidFill>
              </a:rPr>
              <a:t>USES® MFG INC</a:t>
            </a:r>
            <a:br>
              <a:rPr lang="en-US" sz="2700" b="1" dirty="0"/>
            </a:br>
            <a:endParaRPr lang="en-US" sz="2700" b="1" dirty="0"/>
          </a:p>
        </p:txBody>
      </p:sp>
      <p:pic>
        <p:nvPicPr>
          <p:cNvPr id="8" name="Picture 7">
            <a:extLst>
              <a:ext uri="{FF2B5EF4-FFF2-40B4-BE49-F238E27FC236}">
                <a16:creationId xmlns:a16="http://schemas.microsoft.com/office/drawing/2014/main" id="{28D92703-2E94-4460-9FD4-053FD5BEA332}"/>
              </a:ext>
            </a:extLst>
          </p:cNvPr>
          <p:cNvPicPr>
            <a:picLocks noChangeAspect="1"/>
          </p:cNvPicPr>
          <p:nvPr/>
        </p:nvPicPr>
        <p:blipFill>
          <a:blip r:embed="rId2"/>
          <a:stretch>
            <a:fillRect/>
          </a:stretch>
        </p:blipFill>
        <p:spPr>
          <a:xfrm>
            <a:off x="3591349" y="2856241"/>
            <a:ext cx="3321179" cy="1145517"/>
          </a:xfrm>
          <a:prstGeom prst="rect">
            <a:avLst/>
          </a:prstGeom>
        </p:spPr>
      </p:pic>
      <p:sp>
        <p:nvSpPr>
          <p:cNvPr id="3" name="TextBox 2">
            <a:extLst>
              <a:ext uri="{FF2B5EF4-FFF2-40B4-BE49-F238E27FC236}">
                <a16:creationId xmlns:a16="http://schemas.microsoft.com/office/drawing/2014/main" id="{55004D67-43A4-441D-B5E6-B89EA9BDEF7F}"/>
              </a:ext>
            </a:extLst>
          </p:cNvPr>
          <p:cNvSpPr txBox="1"/>
          <p:nvPr/>
        </p:nvSpPr>
        <p:spPr>
          <a:xfrm>
            <a:off x="9215020" y="6147734"/>
            <a:ext cx="2976980" cy="584775"/>
          </a:xfrm>
          <a:prstGeom prst="rect">
            <a:avLst/>
          </a:prstGeom>
          <a:noFill/>
        </p:spPr>
        <p:txBody>
          <a:bodyPr wrap="square" rtlCol="0">
            <a:spAutoFit/>
          </a:bodyPr>
          <a:lstStyle/>
          <a:p>
            <a:r>
              <a:rPr lang="en-US" sz="1600" b="1" dirty="0">
                <a:solidFill>
                  <a:schemeClr val="bg1"/>
                </a:solidFill>
              </a:rPr>
              <a:t> www.trioenergyalliance.com</a:t>
            </a:r>
          </a:p>
        </p:txBody>
      </p:sp>
      <p:pic>
        <p:nvPicPr>
          <p:cNvPr id="6" name="Picture 5" descr="A picture containing font, text, graphics, logo&#10;&#10;Description automatically generated">
            <a:extLst>
              <a:ext uri="{FF2B5EF4-FFF2-40B4-BE49-F238E27FC236}">
                <a16:creationId xmlns:a16="http://schemas.microsoft.com/office/drawing/2014/main" id="{4E351A40-C530-334B-E322-E3A0FE8DB7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669" y="106533"/>
            <a:ext cx="2703680" cy="2703680"/>
          </a:xfrm>
          <a:prstGeom prst="rect">
            <a:avLst/>
          </a:prstGeom>
        </p:spPr>
      </p:pic>
    </p:spTree>
    <p:extLst>
      <p:ext uri="{BB962C8B-B14F-4D97-AF65-F5344CB8AC3E}">
        <p14:creationId xmlns:p14="http://schemas.microsoft.com/office/powerpoint/2010/main" val="2885456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 name="Group 34">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6" name="Straight Connector 35">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8"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39">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Isosceles Triangle 43">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44">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3" name="Rectangle 46">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48">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0" name="Straight Connector 49">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1"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Isosceles Triangle 52">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Isosceles Triangle 56">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Isosceles Triangle 57">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5" name="Rectangle 59">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a:extLst>
              <a:ext uri="{FF2B5EF4-FFF2-40B4-BE49-F238E27FC236}">
                <a16:creationId xmlns:a16="http://schemas.microsoft.com/office/drawing/2014/main" id="{AB5F3ECE-9119-4676-BB73-BF9F042F8C18}"/>
              </a:ext>
            </a:extLst>
          </p:cNvPr>
          <p:cNvGraphicFramePr>
            <a:graphicFrameLocks noChangeAspect="1"/>
          </p:cNvGraphicFramePr>
          <p:nvPr>
            <p:extLst>
              <p:ext uri="{D42A27DB-BD31-4B8C-83A1-F6EECF244321}">
                <p14:modId xmlns:p14="http://schemas.microsoft.com/office/powerpoint/2010/main" val="1357426389"/>
              </p:ext>
            </p:extLst>
          </p:nvPr>
        </p:nvGraphicFramePr>
        <p:xfrm>
          <a:off x="3355648" y="480033"/>
          <a:ext cx="8359340" cy="5860893"/>
        </p:xfrm>
        <a:graphic>
          <a:graphicData uri="http://schemas.openxmlformats.org/presentationml/2006/ole">
            <mc:AlternateContent xmlns:mc="http://schemas.openxmlformats.org/markup-compatibility/2006">
              <mc:Choice xmlns:v="urn:schemas-microsoft-com:vml" Requires="v">
                <p:oleObj name="PDF Document" r:id="rId2" imgW="7543800" imgH="5829120" progId="NuancePDF.Document">
                  <p:embed/>
                </p:oleObj>
              </mc:Choice>
              <mc:Fallback>
                <p:oleObj name="PDF Document" r:id="rId2" imgW="7543800" imgH="5829120" progId="NuancePDF.Document">
                  <p:embed/>
                  <p:pic>
                    <p:nvPicPr>
                      <p:cNvPr id="6" name="Object 5">
                        <a:extLst>
                          <a:ext uri="{FF2B5EF4-FFF2-40B4-BE49-F238E27FC236}">
                            <a16:creationId xmlns:a16="http://schemas.microsoft.com/office/drawing/2014/main" id="{AB5F3ECE-9119-4676-BB73-BF9F042F8C18}"/>
                          </a:ext>
                        </a:extLst>
                      </p:cNvPr>
                      <p:cNvPicPr/>
                      <p:nvPr/>
                    </p:nvPicPr>
                    <p:blipFill>
                      <a:blip r:embed="rId3"/>
                      <a:stretch>
                        <a:fillRect/>
                      </a:stretch>
                    </p:blipFill>
                    <p:spPr>
                      <a:xfrm>
                        <a:off x="3355648" y="480033"/>
                        <a:ext cx="8359340" cy="5860893"/>
                      </a:xfrm>
                      <a:prstGeom prst="rect">
                        <a:avLst/>
                      </a:prstGeom>
                    </p:spPr>
                  </p:pic>
                </p:oleObj>
              </mc:Fallback>
            </mc:AlternateContent>
          </a:graphicData>
        </a:graphic>
      </p:graphicFrame>
      <p:sp>
        <p:nvSpPr>
          <p:cNvPr id="59" name="Title 1">
            <a:extLst>
              <a:ext uri="{FF2B5EF4-FFF2-40B4-BE49-F238E27FC236}">
                <a16:creationId xmlns:a16="http://schemas.microsoft.com/office/drawing/2014/main" id="{E982E6F9-C196-4F28-9BA8-9C368BBA0082}"/>
              </a:ext>
            </a:extLst>
          </p:cNvPr>
          <p:cNvSpPr>
            <a:spLocks noGrp="1"/>
          </p:cNvSpPr>
          <p:nvPr>
            <p:ph type="title"/>
          </p:nvPr>
        </p:nvSpPr>
        <p:spPr>
          <a:xfrm>
            <a:off x="677333" y="609599"/>
            <a:ext cx="2650035" cy="5631809"/>
          </a:xfrm>
        </p:spPr>
        <p:txBody>
          <a:bodyPr/>
          <a:lstStyle/>
          <a:p>
            <a:br>
              <a:rPr lang="en-US" dirty="0"/>
            </a:br>
            <a:r>
              <a:rPr lang="en-US" b="1" dirty="0"/>
              <a:t>Real Power</a:t>
            </a:r>
            <a:br>
              <a:rPr lang="en-US" dirty="0"/>
            </a:br>
            <a:endParaRPr lang="en-US" dirty="0"/>
          </a:p>
        </p:txBody>
      </p:sp>
      <p:sp>
        <p:nvSpPr>
          <p:cNvPr id="3" name="TextBox 2">
            <a:extLst>
              <a:ext uri="{FF2B5EF4-FFF2-40B4-BE49-F238E27FC236}">
                <a16:creationId xmlns:a16="http://schemas.microsoft.com/office/drawing/2014/main" id="{1D93E898-7C10-EB4B-4B2E-32F4D1E55BD4}"/>
              </a:ext>
            </a:extLst>
          </p:cNvPr>
          <p:cNvSpPr txBox="1"/>
          <p:nvPr/>
        </p:nvSpPr>
        <p:spPr>
          <a:xfrm>
            <a:off x="9197266" y="6399303"/>
            <a:ext cx="2994734" cy="338554"/>
          </a:xfrm>
          <a:prstGeom prst="rect">
            <a:avLst/>
          </a:prstGeom>
          <a:noFill/>
        </p:spPr>
        <p:txBody>
          <a:bodyPr wrap="square" rtlCol="0">
            <a:spAutoFit/>
          </a:bodyPr>
          <a:lstStyle/>
          <a:p>
            <a:r>
              <a:rPr lang="en-US" sz="1600" b="1" dirty="0">
                <a:solidFill>
                  <a:schemeClr val="bg1"/>
                </a:solidFill>
              </a:rPr>
              <a:t>www.trioenergyalliance.com</a:t>
            </a:r>
            <a:endParaRPr lang="en-US" sz="1600" dirty="0"/>
          </a:p>
        </p:txBody>
      </p:sp>
    </p:spTree>
    <p:extLst>
      <p:ext uri="{BB962C8B-B14F-4D97-AF65-F5344CB8AC3E}">
        <p14:creationId xmlns:p14="http://schemas.microsoft.com/office/powerpoint/2010/main" val="864726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38700-BA80-47B1-9D72-DBEA0B9CB2DE}"/>
              </a:ext>
            </a:extLst>
          </p:cNvPr>
          <p:cNvSpPr>
            <a:spLocks noGrp="1"/>
          </p:cNvSpPr>
          <p:nvPr>
            <p:ph type="title"/>
          </p:nvPr>
        </p:nvSpPr>
        <p:spPr>
          <a:xfrm>
            <a:off x="9873842" y="318782"/>
            <a:ext cx="2164359" cy="4437776"/>
          </a:xfrm>
        </p:spPr>
        <p:txBody>
          <a:bodyPr/>
          <a:lstStyle/>
          <a:p>
            <a:br>
              <a:rPr lang="en-US" b="1" dirty="0">
                <a:solidFill>
                  <a:schemeClr val="bg1"/>
                </a:solidFill>
              </a:rPr>
            </a:br>
            <a:r>
              <a:rPr lang="en-US" b="1" dirty="0">
                <a:solidFill>
                  <a:schemeClr val="bg1"/>
                </a:solidFill>
              </a:rPr>
              <a:t>Apparent Power</a:t>
            </a:r>
          </a:p>
        </p:txBody>
      </p:sp>
      <p:graphicFrame>
        <p:nvGraphicFramePr>
          <p:cNvPr id="9" name="Content Placeholder 8">
            <a:extLst>
              <a:ext uri="{FF2B5EF4-FFF2-40B4-BE49-F238E27FC236}">
                <a16:creationId xmlns:a16="http://schemas.microsoft.com/office/drawing/2014/main" id="{046C08C6-2DA2-46AA-A2D9-48F9419008F6}"/>
              </a:ext>
            </a:extLst>
          </p:cNvPr>
          <p:cNvGraphicFramePr>
            <a:graphicFrameLocks noGrp="1" noChangeAspect="1"/>
          </p:cNvGraphicFramePr>
          <p:nvPr>
            <p:ph idx="1"/>
            <p:extLst>
              <p:ext uri="{D42A27DB-BD31-4B8C-83A1-F6EECF244321}">
                <p14:modId xmlns:p14="http://schemas.microsoft.com/office/powerpoint/2010/main" val="4146882456"/>
              </p:ext>
            </p:extLst>
          </p:nvPr>
        </p:nvGraphicFramePr>
        <p:xfrm>
          <a:off x="145789" y="0"/>
          <a:ext cx="9408757" cy="6858000"/>
        </p:xfrm>
        <a:graphic>
          <a:graphicData uri="http://schemas.openxmlformats.org/presentationml/2006/ole">
            <mc:AlternateContent xmlns:mc="http://schemas.openxmlformats.org/markup-compatibility/2006">
              <mc:Choice xmlns:v="urn:schemas-microsoft-com:vml" Requires="v">
                <p:oleObj name="PDF Document" r:id="rId2" imgW="7543800" imgH="5829120" progId="NuancePDF.Document">
                  <p:embed/>
                </p:oleObj>
              </mc:Choice>
              <mc:Fallback>
                <p:oleObj name="PDF Document" r:id="rId2" imgW="7543800" imgH="5829120" progId="NuancePDF.Document">
                  <p:embed/>
                  <p:pic>
                    <p:nvPicPr>
                      <p:cNvPr id="9" name="Content Placeholder 8">
                        <a:extLst>
                          <a:ext uri="{FF2B5EF4-FFF2-40B4-BE49-F238E27FC236}">
                            <a16:creationId xmlns:a16="http://schemas.microsoft.com/office/drawing/2014/main" id="{046C08C6-2DA2-46AA-A2D9-48F9419008F6}"/>
                          </a:ext>
                        </a:extLst>
                      </p:cNvPr>
                      <p:cNvPicPr/>
                      <p:nvPr/>
                    </p:nvPicPr>
                    <p:blipFill>
                      <a:blip r:embed="rId3"/>
                      <a:stretch>
                        <a:fillRect/>
                      </a:stretch>
                    </p:blipFill>
                    <p:spPr>
                      <a:xfrm>
                        <a:off x="145789" y="0"/>
                        <a:ext cx="9408757" cy="685800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70602ECF-5CF6-6BA7-E2CD-ABB5FA21EA5D}"/>
              </a:ext>
            </a:extLst>
          </p:cNvPr>
          <p:cNvSpPr txBox="1"/>
          <p:nvPr/>
        </p:nvSpPr>
        <p:spPr>
          <a:xfrm>
            <a:off x="9197266" y="6399303"/>
            <a:ext cx="2994734" cy="338554"/>
          </a:xfrm>
          <a:prstGeom prst="rect">
            <a:avLst/>
          </a:prstGeom>
          <a:noFill/>
        </p:spPr>
        <p:txBody>
          <a:bodyPr wrap="square" rtlCol="0">
            <a:spAutoFit/>
          </a:bodyPr>
          <a:lstStyle/>
          <a:p>
            <a:r>
              <a:rPr lang="en-US" sz="1600" b="1" dirty="0">
                <a:solidFill>
                  <a:schemeClr val="bg1"/>
                </a:solidFill>
              </a:rPr>
              <a:t>www.trioenergyalliance.com</a:t>
            </a:r>
            <a:endParaRPr lang="en-US" sz="1600" dirty="0"/>
          </a:p>
        </p:txBody>
      </p:sp>
    </p:spTree>
    <p:extLst>
      <p:ext uri="{BB962C8B-B14F-4D97-AF65-F5344CB8AC3E}">
        <p14:creationId xmlns:p14="http://schemas.microsoft.com/office/powerpoint/2010/main" val="2275991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D9EFB-A189-4496-9990-A586899006C0}"/>
              </a:ext>
            </a:extLst>
          </p:cNvPr>
          <p:cNvSpPr>
            <a:spLocks noGrp="1"/>
          </p:cNvSpPr>
          <p:nvPr>
            <p:ph type="title"/>
          </p:nvPr>
        </p:nvSpPr>
        <p:spPr>
          <a:xfrm flipH="1">
            <a:off x="102632" y="-1"/>
            <a:ext cx="2341987" cy="2052735"/>
          </a:xfrm>
        </p:spPr>
        <p:txBody>
          <a:bodyPr/>
          <a:lstStyle/>
          <a:p>
            <a:br>
              <a:rPr lang="en-US" dirty="0"/>
            </a:br>
            <a:r>
              <a:rPr lang="en-US" b="1" dirty="0"/>
              <a:t>Reactive Power</a:t>
            </a:r>
          </a:p>
        </p:txBody>
      </p:sp>
      <p:graphicFrame>
        <p:nvGraphicFramePr>
          <p:cNvPr id="6" name="Content Placeholder 5">
            <a:extLst>
              <a:ext uri="{FF2B5EF4-FFF2-40B4-BE49-F238E27FC236}">
                <a16:creationId xmlns:a16="http://schemas.microsoft.com/office/drawing/2014/main" id="{78C2ECDA-5DF1-45E7-8CBF-0D02C91F4646}"/>
              </a:ext>
            </a:extLst>
          </p:cNvPr>
          <p:cNvGraphicFramePr>
            <a:graphicFrameLocks noGrp="1" noChangeAspect="1"/>
          </p:cNvGraphicFramePr>
          <p:nvPr>
            <p:ph idx="1"/>
            <p:extLst>
              <p:ext uri="{D42A27DB-BD31-4B8C-83A1-F6EECF244321}">
                <p14:modId xmlns:p14="http://schemas.microsoft.com/office/powerpoint/2010/main" val="518987328"/>
              </p:ext>
            </p:extLst>
          </p:nvPr>
        </p:nvGraphicFramePr>
        <p:xfrm>
          <a:off x="2183362" y="0"/>
          <a:ext cx="8976049" cy="6858000"/>
        </p:xfrm>
        <a:graphic>
          <a:graphicData uri="http://schemas.openxmlformats.org/presentationml/2006/ole">
            <mc:AlternateContent xmlns:mc="http://schemas.openxmlformats.org/markup-compatibility/2006">
              <mc:Choice xmlns:v="urn:schemas-microsoft-com:vml" Requires="v">
                <p:oleObj name="PDF Document" r:id="rId2" imgW="7543800" imgH="5829120" progId="NuancePDF.Document">
                  <p:embed/>
                </p:oleObj>
              </mc:Choice>
              <mc:Fallback>
                <p:oleObj name="PDF Document" r:id="rId2" imgW="7543800" imgH="5829120" progId="NuancePDF.Document">
                  <p:embed/>
                  <p:pic>
                    <p:nvPicPr>
                      <p:cNvPr id="6" name="Content Placeholder 5">
                        <a:extLst>
                          <a:ext uri="{FF2B5EF4-FFF2-40B4-BE49-F238E27FC236}">
                            <a16:creationId xmlns:a16="http://schemas.microsoft.com/office/drawing/2014/main" id="{78C2ECDA-5DF1-45E7-8CBF-0D02C91F4646}"/>
                          </a:ext>
                        </a:extLst>
                      </p:cNvPr>
                      <p:cNvPicPr/>
                      <p:nvPr/>
                    </p:nvPicPr>
                    <p:blipFill>
                      <a:blip r:embed="rId3"/>
                      <a:stretch>
                        <a:fillRect/>
                      </a:stretch>
                    </p:blipFill>
                    <p:spPr>
                      <a:xfrm>
                        <a:off x="2183362" y="0"/>
                        <a:ext cx="8976049" cy="6858000"/>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A9B8E9B9-CD49-4C7E-A97A-44DED589D13C}"/>
              </a:ext>
            </a:extLst>
          </p:cNvPr>
          <p:cNvSpPr txBox="1"/>
          <p:nvPr/>
        </p:nvSpPr>
        <p:spPr>
          <a:xfrm>
            <a:off x="454970" y="6388000"/>
            <a:ext cx="3158242" cy="369332"/>
          </a:xfrm>
          <a:prstGeom prst="rect">
            <a:avLst/>
          </a:prstGeom>
          <a:noFill/>
        </p:spPr>
        <p:txBody>
          <a:bodyPr wrap="square" rtlCol="0">
            <a:spAutoFit/>
          </a:bodyPr>
          <a:lstStyle/>
          <a:p>
            <a:r>
              <a:rPr lang="en-US" dirty="0">
                <a:solidFill>
                  <a:srgbClr val="5CAE24"/>
                </a:solidFill>
              </a:rPr>
              <a:t>www.trioenergyalliance.com</a:t>
            </a:r>
          </a:p>
        </p:txBody>
      </p:sp>
    </p:spTree>
    <p:extLst>
      <p:ext uri="{BB962C8B-B14F-4D97-AF65-F5344CB8AC3E}">
        <p14:creationId xmlns:p14="http://schemas.microsoft.com/office/powerpoint/2010/main" val="235531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DD6BC9EB-F181-48AB-BCA2-3D1DB20D2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A6748C-0455-4B74-8B96-B457007DAD9F}"/>
              </a:ext>
            </a:extLst>
          </p:cNvPr>
          <p:cNvSpPr>
            <a:spLocks noGrp="1"/>
          </p:cNvSpPr>
          <p:nvPr>
            <p:ph type="title"/>
          </p:nvPr>
        </p:nvSpPr>
        <p:spPr>
          <a:xfrm>
            <a:off x="9437615" y="1333850"/>
            <a:ext cx="2659662" cy="4145461"/>
          </a:xfrm>
        </p:spPr>
        <p:txBody>
          <a:bodyPr vert="horz" lIns="91440" tIns="45720" rIns="91440" bIns="45720" rtlCol="0" anchor="ctr">
            <a:normAutofit fontScale="90000"/>
          </a:bodyPr>
          <a:lstStyle/>
          <a:p>
            <a:r>
              <a:rPr lang="en-US" sz="5400" dirty="0"/>
              <a:t>Current</a:t>
            </a:r>
            <a:br>
              <a:rPr lang="en-US" sz="5400" dirty="0"/>
            </a:br>
            <a:br>
              <a:rPr lang="en-US" sz="5400" dirty="0"/>
            </a:br>
            <a:br>
              <a:rPr lang="en-US" sz="5400" dirty="0"/>
            </a:br>
            <a:br>
              <a:rPr lang="en-US" sz="5400" dirty="0"/>
            </a:br>
            <a:br>
              <a:rPr lang="en-US" sz="5400" dirty="0"/>
            </a:br>
            <a:endParaRPr lang="en-US" sz="5400" dirty="0"/>
          </a:p>
        </p:txBody>
      </p:sp>
      <p:sp>
        <p:nvSpPr>
          <p:cNvPr id="22" name="Isosceles Triangle 21">
            <a:extLst>
              <a:ext uri="{FF2B5EF4-FFF2-40B4-BE49-F238E27FC236}">
                <a16:creationId xmlns:a16="http://schemas.microsoft.com/office/drawing/2014/main" id="{D33AAA80-39DC-4020-9BFF-0718F35C7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4" name="Straight Connector 23">
            <a:extLst>
              <a:ext uri="{FF2B5EF4-FFF2-40B4-BE49-F238E27FC236}">
                <a16:creationId xmlns:a16="http://schemas.microsoft.com/office/drawing/2014/main" id="{C9C5D90B-7EE3-4D26-AB7D-A5A3A6E112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39186"/>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26" name="Isosceles Triangle 25">
            <a:extLst>
              <a:ext uri="{FF2B5EF4-FFF2-40B4-BE49-F238E27FC236}">
                <a16:creationId xmlns:a16="http://schemas.microsoft.com/office/drawing/2014/main" id="{1177F295-741F-4EFF-B0CA-BE69295AD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11349404" y="1217756"/>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4" name="Object 3">
            <a:extLst>
              <a:ext uri="{FF2B5EF4-FFF2-40B4-BE49-F238E27FC236}">
                <a16:creationId xmlns:a16="http://schemas.microsoft.com/office/drawing/2014/main" id="{2C3AAE0F-BB57-4449-AD95-ABBCA766C392}"/>
              </a:ext>
            </a:extLst>
          </p:cNvPr>
          <p:cNvGraphicFramePr>
            <a:graphicFrameLocks noChangeAspect="1"/>
          </p:cNvGraphicFramePr>
          <p:nvPr>
            <p:extLst>
              <p:ext uri="{D42A27DB-BD31-4B8C-83A1-F6EECF244321}">
                <p14:modId xmlns:p14="http://schemas.microsoft.com/office/powerpoint/2010/main" val="3969195009"/>
              </p:ext>
            </p:extLst>
          </p:nvPr>
        </p:nvGraphicFramePr>
        <p:xfrm>
          <a:off x="363895" y="0"/>
          <a:ext cx="9162178" cy="6858000"/>
        </p:xfrm>
        <a:graphic>
          <a:graphicData uri="http://schemas.openxmlformats.org/presentationml/2006/ole">
            <mc:AlternateContent xmlns:mc="http://schemas.openxmlformats.org/markup-compatibility/2006">
              <mc:Choice xmlns:v="urn:schemas-microsoft-com:vml" Requires="v">
                <p:oleObj name="PDF Document" r:id="rId2" imgW="7543800" imgH="5829120" progId="NuancePDF.Document">
                  <p:embed/>
                </p:oleObj>
              </mc:Choice>
              <mc:Fallback>
                <p:oleObj name="PDF Document" r:id="rId2" imgW="7543800" imgH="5829120" progId="NuancePDF.Document">
                  <p:embed/>
                  <p:pic>
                    <p:nvPicPr>
                      <p:cNvPr id="4" name="Object 3">
                        <a:extLst>
                          <a:ext uri="{FF2B5EF4-FFF2-40B4-BE49-F238E27FC236}">
                            <a16:creationId xmlns:a16="http://schemas.microsoft.com/office/drawing/2014/main" id="{2C3AAE0F-BB57-4449-AD95-ABBCA766C392}"/>
                          </a:ext>
                        </a:extLst>
                      </p:cNvPr>
                      <p:cNvPicPr/>
                      <p:nvPr/>
                    </p:nvPicPr>
                    <p:blipFill>
                      <a:blip r:embed="rId3"/>
                      <a:stretch>
                        <a:fillRect/>
                      </a:stretch>
                    </p:blipFill>
                    <p:spPr>
                      <a:xfrm>
                        <a:off x="363895" y="0"/>
                        <a:ext cx="9162178" cy="6858000"/>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B8D6A145-9458-4F6C-98E9-B070FB4C9F9E}"/>
              </a:ext>
            </a:extLst>
          </p:cNvPr>
          <p:cNvSpPr txBox="1"/>
          <p:nvPr/>
        </p:nvSpPr>
        <p:spPr>
          <a:xfrm>
            <a:off x="8353887" y="6408456"/>
            <a:ext cx="3219630" cy="369332"/>
          </a:xfrm>
          <a:prstGeom prst="rect">
            <a:avLst/>
          </a:prstGeom>
          <a:noFill/>
        </p:spPr>
        <p:txBody>
          <a:bodyPr wrap="square" rtlCol="0">
            <a:spAutoFit/>
          </a:bodyPr>
          <a:lstStyle/>
          <a:p>
            <a:r>
              <a:rPr lang="en-US" dirty="0">
                <a:solidFill>
                  <a:srgbClr val="5CAE24"/>
                </a:solidFill>
              </a:rPr>
              <a:t>www.trioenergyalliance.com</a:t>
            </a:r>
          </a:p>
        </p:txBody>
      </p:sp>
    </p:spTree>
    <p:extLst>
      <p:ext uri="{BB962C8B-B14F-4D97-AF65-F5344CB8AC3E}">
        <p14:creationId xmlns:p14="http://schemas.microsoft.com/office/powerpoint/2010/main" val="1610688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107A665-412D-4F84-86F2-760CCAB12B72}"/>
              </a:ext>
            </a:extLst>
          </p:cNvPr>
          <p:cNvSpPr>
            <a:spLocks noGrp="1"/>
          </p:cNvSpPr>
          <p:nvPr>
            <p:ph type="title"/>
          </p:nvPr>
        </p:nvSpPr>
        <p:spPr>
          <a:xfrm>
            <a:off x="9198100" y="1253067"/>
            <a:ext cx="2909328" cy="4351866"/>
          </a:xfrm>
        </p:spPr>
        <p:txBody>
          <a:bodyPr anchor="ctr">
            <a:normAutofit/>
          </a:bodyPr>
          <a:lstStyle/>
          <a:p>
            <a:r>
              <a:rPr lang="en-US" dirty="0">
                <a:solidFill>
                  <a:schemeClr val="bg1"/>
                </a:solidFill>
              </a:rPr>
              <a:t>    Voltage</a:t>
            </a: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endParaRPr lang="en-US" dirty="0">
              <a:solidFill>
                <a:schemeClr val="bg1"/>
              </a:solidFill>
            </a:endParaRPr>
          </a:p>
        </p:txBody>
      </p:sp>
      <p:graphicFrame>
        <p:nvGraphicFramePr>
          <p:cNvPr id="4" name="Content Placeholder 3">
            <a:extLst>
              <a:ext uri="{FF2B5EF4-FFF2-40B4-BE49-F238E27FC236}">
                <a16:creationId xmlns:a16="http://schemas.microsoft.com/office/drawing/2014/main" id="{562ED0AE-8827-4577-A25B-3AA4A4676B7C}"/>
              </a:ext>
            </a:extLst>
          </p:cNvPr>
          <p:cNvGraphicFramePr>
            <a:graphicFrameLocks noGrp="1" noChangeAspect="1"/>
          </p:cNvGraphicFramePr>
          <p:nvPr>
            <p:ph idx="1"/>
            <p:extLst>
              <p:ext uri="{D42A27DB-BD31-4B8C-83A1-F6EECF244321}">
                <p14:modId xmlns:p14="http://schemas.microsoft.com/office/powerpoint/2010/main" val="3510881302"/>
              </p:ext>
            </p:extLst>
          </p:nvPr>
        </p:nvGraphicFramePr>
        <p:xfrm>
          <a:off x="23063" y="-8467"/>
          <a:ext cx="9053373" cy="6882895"/>
        </p:xfrm>
        <a:graphic>
          <a:graphicData uri="http://schemas.openxmlformats.org/presentationml/2006/ole">
            <mc:AlternateContent xmlns:mc="http://schemas.openxmlformats.org/markup-compatibility/2006">
              <mc:Choice xmlns:v="urn:schemas-microsoft-com:vml" Requires="v">
                <p:oleObj name="PDF Document" r:id="rId2" imgW="7543800" imgH="5829120" progId="NuancePDF.Document">
                  <p:embed/>
                </p:oleObj>
              </mc:Choice>
              <mc:Fallback>
                <p:oleObj name="PDF Document" r:id="rId2" imgW="7543800" imgH="5829120" progId="NuancePDF.Document">
                  <p:embed/>
                  <p:pic>
                    <p:nvPicPr>
                      <p:cNvPr id="4" name="Content Placeholder 3">
                        <a:extLst>
                          <a:ext uri="{FF2B5EF4-FFF2-40B4-BE49-F238E27FC236}">
                            <a16:creationId xmlns:a16="http://schemas.microsoft.com/office/drawing/2014/main" id="{562ED0AE-8827-4577-A25B-3AA4A4676B7C}"/>
                          </a:ext>
                        </a:extLst>
                      </p:cNvPr>
                      <p:cNvPicPr/>
                      <p:nvPr/>
                    </p:nvPicPr>
                    <p:blipFill>
                      <a:blip r:embed="rId3"/>
                      <a:stretch>
                        <a:fillRect/>
                      </a:stretch>
                    </p:blipFill>
                    <p:spPr>
                      <a:xfrm>
                        <a:off x="23063" y="-8467"/>
                        <a:ext cx="9053373" cy="6882895"/>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82273168-D90E-1B37-A332-FEC6044937BA}"/>
              </a:ext>
            </a:extLst>
          </p:cNvPr>
          <p:cNvSpPr txBox="1"/>
          <p:nvPr/>
        </p:nvSpPr>
        <p:spPr>
          <a:xfrm>
            <a:off x="9127219" y="6358382"/>
            <a:ext cx="2994734" cy="338554"/>
          </a:xfrm>
          <a:prstGeom prst="rect">
            <a:avLst/>
          </a:prstGeom>
          <a:noFill/>
        </p:spPr>
        <p:txBody>
          <a:bodyPr wrap="square" rtlCol="0">
            <a:spAutoFit/>
          </a:bodyPr>
          <a:lstStyle/>
          <a:p>
            <a:r>
              <a:rPr lang="en-US" sz="1600" b="1" dirty="0">
                <a:solidFill>
                  <a:schemeClr val="bg1"/>
                </a:solidFill>
              </a:rPr>
              <a:t>www.trioenergyalliance.com</a:t>
            </a:r>
            <a:endParaRPr lang="en-US" sz="1600" dirty="0"/>
          </a:p>
        </p:txBody>
      </p:sp>
    </p:spTree>
    <p:extLst>
      <p:ext uri="{BB962C8B-B14F-4D97-AF65-F5344CB8AC3E}">
        <p14:creationId xmlns:p14="http://schemas.microsoft.com/office/powerpoint/2010/main" val="3423279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6F281C9-EBB9-407D-8400-85FEF25996A0}"/>
              </a:ext>
            </a:extLst>
          </p:cNvPr>
          <p:cNvSpPr>
            <a:spLocks noGrp="1"/>
          </p:cNvSpPr>
          <p:nvPr>
            <p:ph type="title"/>
          </p:nvPr>
        </p:nvSpPr>
        <p:spPr>
          <a:xfrm>
            <a:off x="677334" y="609600"/>
            <a:ext cx="2797147" cy="5175624"/>
          </a:xfrm>
        </p:spPr>
        <p:txBody>
          <a:bodyPr anchor="ctr">
            <a:normAutofit/>
          </a:bodyPr>
          <a:lstStyle/>
          <a:p>
            <a:r>
              <a:rPr lang="en-US" dirty="0">
                <a:solidFill>
                  <a:schemeClr val="tx1">
                    <a:lumMod val="85000"/>
                    <a:lumOff val="15000"/>
                  </a:schemeClr>
                </a:solidFill>
              </a:rPr>
              <a:t>Power Factor</a:t>
            </a:r>
            <a:br>
              <a:rPr lang="en-US" dirty="0">
                <a:solidFill>
                  <a:schemeClr val="tx1">
                    <a:lumMod val="85000"/>
                    <a:lumOff val="15000"/>
                  </a:schemeClr>
                </a:solidFill>
              </a:rPr>
            </a:br>
            <a:br>
              <a:rPr lang="en-US" dirty="0">
                <a:solidFill>
                  <a:schemeClr val="tx1">
                    <a:lumMod val="85000"/>
                    <a:lumOff val="15000"/>
                  </a:schemeClr>
                </a:solidFill>
              </a:rPr>
            </a:br>
            <a:endParaRPr lang="en-US" dirty="0">
              <a:solidFill>
                <a:schemeClr val="tx1">
                  <a:lumMod val="85000"/>
                  <a:lumOff val="15000"/>
                </a:schemeClr>
              </a:solidFill>
            </a:endParaRP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Content Placeholder 3">
            <a:extLst>
              <a:ext uri="{FF2B5EF4-FFF2-40B4-BE49-F238E27FC236}">
                <a16:creationId xmlns:a16="http://schemas.microsoft.com/office/drawing/2014/main" id="{253B5444-722B-4C53-98BA-6F3BC38F17F0}"/>
              </a:ext>
            </a:extLst>
          </p:cNvPr>
          <p:cNvGraphicFramePr>
            <a:graphicFrameLocks noGrp="1" noChangeAspect="1"/>
          </p:cNvGraphicFramePr>
          <p:nvPr>
            <p:ph idx="1"/>
            <p:extLst>
              <p:ext uri="{D42A27DB-BD31-4B8C-83A1-F6EECF244321}">
                <p14:modId xmlns:p14="http://schemas.microsoft.com/office/powerpoint/2010/main" val="231891844"/>
              </p:ext>
            </p:extLst>
          </p:nvPr>
        </p:nvGraphicFramePr>
        <p:xfrm>
          <a:off x="2969703" y="92279"/>
          <a:ext cx="9129871" cy="6644081"/>
        </p:xfrm>
        <a:graphic>
          <a:graphicData uri="http://schemas.openxmlformats.org/presentationml/2006/ole">
            <mc:AlternateContent xmlns:mc="http://schemas.openxmlformats.org/markup-compatibility/2006">
              <mc:Choice xmlns:v="urn:schemas-microsoft-com:vml" Requires="v">
                <p:oleObj name="PDF Document" r:id="rId2" imgW="7543800" imgH="5829120" progId="NuancePDF.Document">
                  <p:embed/>
                </p:oleObj>
              </mc:Choice>
              <mc:Fallback>
                <p:oleObj name="PDF Document" r:id="rId2" imgW="7543800" imgH="5829120" progId="NuancePDF.Document">
                  <p:embed/>
                  <p:pic>
                    <p:nvPicPr>
                      <p:cNvPr id="4" name="Content Placeholder 3">
                        <a:extLst>
                          <a:ext uri="{FF2B5EF4-FFF2-40B4-BE49-F238E27FC236}">
                            <a16:creationId xmlns:a16="http://schemas.microsoft.com/office/drawing/2014/main" id="{253B5444-722B-4C53-98BA-6F3BC38F17F0}"/>
                          </a:ext>
                        </a:extLst>
                      </p:cNvPr>
                      <p:cNvPicPr/>
                      <p:nvPr/>
                    </p:nvPicPr>
                    <p:blipFill>
                      <a:blip r:embed="rId3"/>
                      <a:stretch>
                        <a:fillRect/>
                      </a:stretch>
                    </p:blipFill>
                    <p:spPr>
                      <a:xfrm>
                        <a:off x="2969703" y="92279"/>
                        <a:ext cx="9129871" cy="6644081"/>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527661E3-EFFC-A838-F43F-CE58C8DF309C}"/>
              </a:ext>
            </a:extLst>
          </p:cNvPr>
          <p:cNvSpPr txBox="1"/>
          <p:nvPr/>
        </p:nvSpPr>
        <p:spPr>
          <a:xfrm>
            <a:off x="42786" y="6289349"/>
            <a:ext cx="2994734" cy="338554"/>
          </a:xfrm>
          <a:prstGeom prst="rect">
            <a:avLst/>
          </a:prstGeom>
          <a:noFill/>
        </p:spPr>
        <p:txBody>
          <a:bodyPr wrap="square" rtlCol="0">
            <a:spAutoFit/>
          </a:bodyPr>
          <a:lstStyle/>
          <a:p>
            <a:r>
              <a:rPr lang="en-US" sz="1600" b="1" dirty="0"/>
              <a:t>www.trioenergyalliance.com</a:t>
            </a:r>
            <a:endParaRPr lang="en-US" sz="1600" dirty="0"/>
          </a:p>
        </p:txBody>
      </p:sp>
    </p:spTree>
    <p:extLst>
      <p:ext uri="{BB962C8B-B14F-4D97-AF65-F5344CB8AC3E}">
        <p14:creationId xmlns:p14="http://schemas.microsoft.com/office/powerpoint/2010/main" val="125952871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C6430EC4-7687-49BE-BF79-059B9FB9B8FD}"/>
              </a:ext>
            </a:extLst>
          </p:cNvPr>
          <p:cNvSpPr>
            <a:spLocks noGrp="1"/>
          </p:cNvSpPr>
          <p:nvPr>
            <p:ph type="title"/>
          </p:nvPr>
        </p:nvSpPr>
        <p:spPr>
          <a:xfrm>
            <a:off x="677334" y="609600"/>
            <a:ext cx="8596668" cy="1320800"/>
          </a:xfrm>
        </p:spPr>
        <p:txBody>
          <a:bodyPr>
            <a:normAutofit/>
          </a:bodyPr>
          <a:lstStyle/>
          <a:p>
            <a:r>
              <a:rPr lang="en-US" dirty="0"/>
              <a:t>Customer Reference: more available at www.trioenergyalliance.com</a:t>
            </a:r>
          </a:p>
        </p:txBody>
      </p:sp>
      <p:sp>
        <p:nvSpPr>
          <p:cNvPr id="3" name="Content Placeholder 2">
            <a:extLst>
              <a:ext uri="{FF2B5EF4-FFF2-40B4-BE49-F238E27FC236}">
                <a16:creationId xmlns:a16="http://schemas.microsoft.com/office/drawing/2014/main" id="{1B6FDBF8-2BF2-43DF-A24E-FE99EE7525A3}"/>
              </a:ext>
            </a:extLst>
          </p:cNvPr>
          <p:cNvSpPr>
            <a:spLocks noGrp="1"/>
          </p:cNvSpPr>
          <p:nvPr>
            <p:ph idx="1"/>
          </p:nvPr>
        </p:nvSpPr>
        <p:spPr>
          <a:xfrm>
            <a:off x="677334" y="2072813"/>
            <a:ext cx="8596668" cy="3880773"/>
          </a:xfrm>
        </p:spPr>
        <p:txBody>
          <a:bodyPr>
            <a:normAutofit/>
          </a:bodyPr>
          <a:lstStyle/>
          <a:p>
            <a:pPr marL="0" marR="45720" fontAlgn="base">
              <a:lnSpc>
                <a:spcPct val="90000"/>
              </a:lnSpc>
              <a:spcBef>
                <a:spcPts val="0"/>
              </a:spcBef>
              <a:spcAft>
                <a:spcPts val="0"/>
              </a:spcAft>
            </a:pPr>
            <a:r>
              <a:rPr lang="en-US" b="1" dirty="0">
                <a:latin typeface="Arial" panose="020B0604020202020204" pitchFamily="34" charset="0"/>
                <a:cs typeface="Arial" panose="020B0604020202020204" pitchFamily="34" charset="0"/>
              </a:rPr>
              <a:t>Isola, CA:  </a:t>
            </a:r>
            <a:r>
              <a:rPr lang="en-US" spc="-10" dirty="0">
                <a:effectLst/>
                <a:latin typeface="Arial" panose="020B0604020202020204" pitchFamily="34" charset="0"/>
                <a:ea typeface="Tahoma" panose="020B0604030504040204" pitchFamily="34" charset="0"/>
                <a:cs typeface="Arial" panose="020B0604020202020204" pitchFamily="34" charset="0"/>
              </a:rPr>
              <a:t>Per </a:t>
            </a:r>
            <a:r>
              <a:rPr lang="en-US" b="1" spc="-10" dirty="0">
                <a:effectLst/>
                <a:latin typeface="Arial" panose="020B0604020202020204" pitchFamily="34" charset="0"/>
                <a:ea typeface="Arial Narrow" panose="020B0606020202030204" pitchFamily="34" charset="0"/>
                <a:cs typeface="Arial" panose="020B0604020202020204" pitchFamily="34" charset="0"/>
              </a:rPr>
              <a:t>ISOLA</a:t>
            </a:r>
            <a:r>
              <a:rPr lang="en-US" spc="-10" dirty="0">
                <a:effectLst/>
                <a:latin typeface="Arial" panose="020B0604020202020204" pitchFamily="34" charset="0"/>
                <a:ea typeface="Tahoma" panose="020B0604030504040204" pitchFamily="34" charset="0"/>
                <a:cs typeface="Arial" panose="020B0604020202020204" pitchFamily="34" charset="0"/>
              </a:rPr>
              <a:t>’s corporate energy reduction desires, the USES</a:t>
            </a:r>
            <a:r>
              <a:rPr lang="en-US" spc="-10" baseline="30000" dirty="0">
                <a:effectLst/>
                <a:latin typeface="Arial" panose="020B0604020202020204" pitchFamily="34" charset="0"/>
                <a:ea typeface="Tahoma" panose="020B0604030504040204" pitchFamily="34" charset="0"/>
                <a:cs typeface="Arial" panose="020B0604020202020204" pitchFamily="34" charset="0"/>
              </a:rPr>
              <a:t>®</a:t>
            </a:r>
            <a:r>
              <a:rPr lang="en-US" spc="-10" dirty="0">
                <a:effectLst/>
                <a:latin typeface="Arial" panose="020B0604020202020204" pitchFamily="34" charset="0"/>
                <a:ea typeface="Tahoma" panose="020B0604030504040204" pitchFamily="34" charset="0"/>
                <a:cs typeface="Arial" panose="020B0604020202020204" pitchFamily="34" charset="0"/>
              </a:rPr>
              <a:t> XL model line was installed to reduce energy consumption and electrical costs of operation and to solve a spiking and sagging voltage condition from the utility district’s local distribution system that has been interrupting and shutting down Isola’s 24/7 manufacturing on a regular basis. Our Isola engineers have been very impressed with the </a:t>
            </a:r>
            <a:r>
              <a:rPr lang="en-US" spc="-10" dirty="0">
                <a:latin typeface="Arial" panose="020B0604020202020204" pitchFamily="34" charset="0"/>
                <a:ea typeface="Tahoma" panose="020B0604030504040204" pitchFamily="34" charset="0"/>
                <a:cs typeface="Arial" panose="020B0604020202020204" pitchFamily="34" charset="0"/>
              </a:rPr>
              <a:t>USES</a:t>
            </a:r>
            <a:r>
              <a:rPr lang="en-US" spc="-10" baseline="30000" dirty="0">
                <a:effectLst/>
                <a:latin typeface="Arial" panose="020B0604020202020204" pitchFamily="34" charset="0"/>
                <a:ea typeface="Tahoma" panose="020B0604030504040204" pitchFamily="34" charset="0"/>
                <a:cs typeface="Arial" panose="020B0604020202020204" pitchFamily="34" charset="0"/>
              </a:rPr>
              <a:t> ®</a:t>
            </a:r>
            <a:r>
              <a:rPr lang="en-US" spc="-10" dirty="0">
                <a:effectLst/>
                <a:latin typeface="Arial" panose="020B0604020202020204" pitchFamily="34" charset="0"/>
                <a:ea typeface="Tahoma" panose="020B0604030504040204" pitchFamily="34" charset="0"/>
                <a:cs typeface="Arial" panose="020B0604020202020204" pitchFamily="34" charset="0"/>
              </a:rPr>
              <a:t> system to accomplish our goals. Very surprising to our engineering and accounting staff tasked with evaluating the energy reduction and cost-savings ability of the USES</a:t>
            </a:r>
            <a:r>
              <a:rPr lang="en-US" spc="-10" baseline="30000" dirty="0">
                <a:effectLst/>
                <a:latin typeface="Arial" panose="020B0604020202020204" pitchFamily="34" charset="0"/>
                <a:ea typeface="Tahoma" panose="020B0604030504040204" pitchFamily="34" charset="0"/>
                <a:cs typeface="Arial" panose="020B0604020202020204" pitchFamily="34" charset="0"/>
              </a:rPr>
              <a:t>®</a:t>
            </a:r>
            <a:r>
              <a:rPr lang="en-US" spc="-10" dirty="0">
                <a:effectLst/>
                <a:latin typeface="Arial" panose="020B0604020202020204" pitchFamily="34" charset="0"/>
                <a:ea typeface="Tahoma" panose="020B0604030504040204" pitchFamily="34" charset="0"/>
                <a:cs typeface="Arial" panose="020B0604020202020204" pitchFamily="34" charset="0"/>
              </a:rPr>
              <a:t> system, was the additional </a:t>
            </a:r>
            <a:r>
              <a:rPr lang="en-US" b="1" i="1" spc="-10" dirty="0">
                <a:effectLst/>
                <a:latin typeface="Arial" panose="020B0604020202020204" pitchFamily="34" charset="0"/>
                <a:ea typeface="Arial" panose="020B0604020202020204" pitchFamily="34" charset="0"/>
                <a:cs typeface="Arial" panose="020B0604020202020204" pitchFamily="34" charset="0"/>
              </a:rPr>
              <a:t>27% reduction </a:t>
            </a:r>
            <a:r>
              <a:rPr lang="en-US" spc="-10" dirty="0">
                <a:effectLst/>
                <a:latin typeface="Arial" panose="020B0604020202020204" pitchFamily="34" charset="0"/>
                <a:ea typeface="Tahoma" panose="020B0604030504040204" pitchFamily="34" charset="0"/>
                <a:cs typeface="Arial" panose="020B0604020202020204" pitchFamily="34" charset="0"/>
              </a:rPr>
              <a:t>in electrical cost that we verified. This savings is in addition to the guaranteed $50,000 per year and 18-month payback. Isola’s actual payback period for our USES</a:t>
            </a:r>
            <a:r>
              <a:rPr lang="en-US" spc="-10" baseline="30000" dirty="0">
                <a:effectLst/>
                <a:latin typeface="Arial" panose="020B0604020202020204" pitchFamily="34" charset="0"/>
                <a:ea typeface="Tahoma" panose="020B0604030504040204" pitchFamily="34" charset="0"/>
                <a:cs typeface="Arial" panose="020B0604020202020204" pitchFamily="34" charset="0"/>
              </a:rPr>
              <a:t>®</a:t>
            </a:r>
            <a:r>
              <a:rPr lang="en-US" spc="-10" dirty="0">
                <a:effectLst/>
                <a:latin typeface="Arial" panose="020B0604020202020204" pitchFamily="34" charset="0"/>
                <a:ea typeface="Tahoma" panose="020B0604030504040204" pitchFamily="34" charset="0"/>
                <a:cs typeface="Arial" panose="020B0604020202020204" pitchFamily="34" charset="0"/>
              </a:rPr>
              <a:t> system is 13 months. Isola Group has determined the USES</a:t>
            </a:r>
            <a:r>
              <a:rPr lang="en-US" spc="-10" baseline="30000" dirty="0">
                <a:effectLst/>
                <a:latin typeface="Arial" panose="020B0604020202020204" pitchFamily="34" charset="0"/>
                <a:ea typeface="Tahoma" panose="020B0604030504040204" pitchFamily="34" charset="0"/>
                <a:cs typeface="Arial" panose="020B0604020202020204" pitchFamily="34" charset="0"/>
              </a:rPr>
              <a:t>®</a:t>
            </a:r>
            <a:r>
              <a:rPr lang="en-US" spc="-10" dirty="0">
                <a:effectLst/>
                <a:latin typeface="Arial" panose="020B0604020202020204" pitchFamily="34" charset="0"/>
                <a:ea typeface="Tahoma" panose="020B0604030504040204" pitchFamily="34" charset="0"/>
                <a:cs typeface="Arial" panose="020B0604020202020204" pitchFamily="34" charset="0"/>
              </a:rPr>
              <a:t> XL system to be a valuable asset to our company and will continue to recommend it to our industry associates.</a:t>
            </a:r>
          </a:p>
          <a:p>
            <a:pPr marL="0" marR="45720" indent="0" fontAlgn="base">
              <a:lnSpc>
                <a:spcPct val="90000"/>
              </a:lnSpc>
              <a:spcBef>
                <a:spcPts val="0"/>
              </a:spcBef>
              <a:spcAft>
                <a:spcPts val="0"/>
              </a:spcAft>
              <a:buNone/>
            </a:pPr>
            <a:endParaRPr lang="en-US" spc="-10" dirty="0">
              <a:latin typeface="Arial" panose="020B0604020202020204" pitchFamily="34" charset="0"/>
              <a:ea typeface="PMingLiU" panose="02020500000000000000" pitchFamily="18" charset="-120"/>
              <a:cs typeface="Arial" panose="020B0604020202020204" pitchFamily="34" charset="0"/>
            </a:endParaRPr>
          </a:p>
          <a:p>
            <a:pPr marL="0" marR="45720" indent="0" fontAlgn="base">
              <a:lnSpc>
                <a:spcPct val="90000"/>
              </a:lnSpc>
              <a:spcBef>
                <a:spcPts val="0"/>
              </a:spcBef>
              <a:spcAft>
                <a:spcPts val="0"/>
              </a:spcAft>
              <a:buNone/>
            </a:pPr>
            <a:r>
              <a:rPr lang="en-US" spc="-10" dirty="0">
                <a:effectLst/>
                <a:latin typeface="Arial" panose="020B0604020202020204" pitchFamily="34" charset="0"/>
                <a:ea typeface="PMingLiU" panose="02020500000000000000" pitchFamily="18" charset="-120"/>
                <a:cs typeface="Arial" panose="020B0604020202020204" pitchFamily="34" charset="0"/>
              </a:rPr>
              <a:t>			   </a:t>
            </a:r>
            <a:r>
              <a:rPr lang="en-US" dirty="0">
                <a:effectLst/>
                <a:latin typeface="Tahoma" panose="020B0604030504040204" pitchFamily="34" charset="0"/>
                <a:ea typeface="Tahoma" panose="020B0604030504040204" pitchFamily="34" charset="0"/>
                <a:cs typeface="Times New Roman" panose="02020603050405020304" pitchFamily="18" charset="0"/>
              </a:rPr>
              <a:t>John Poma, Isola HSE Engineer Isola Group • Elk Grove, California</a:t>
            </a:r>
            <a:endParaRPr lang="en-US" dirty="0">
              <a:effectLst/>
              <a:latin typeface="Times New Roman" panose="02020603050405020304" pitchFamily="18" charset="0"/>
              <a:ea typeface="PMingLiU" panose="02020500000000000000" pitchFamily="18" charset="-120"/>
            </a:endParaRPr>
          </a:p>
          <a:p>
            <a:pPr>
              <a:lnSpc>
                <a:spcPct val="90000"/>
              </a:lnSpc>
            </a:pPr>
            <a:endParaRPr lang="en-US" dirty="0"/>
          </a:p>
          <a:p>
            <a:pPr>
              <a:lnSpc>
                <a:spcPct val="90000"/>
              </a:lnSpc>
            </a:pPr>
            <a:endParaRPr lang="en-US" dirty="0"/>
          </a:p>
          <a:p>
            <a:pPr>
              <a:lnSpc>
                <a:spcPct val="90000"/>
              </a:lnSpc>
            </a:pPr>
            <a:endParaRPr lang="en-US" dirty="0"/>
          </a:p>
        </p:txBody>
      </p:sp>
      <p:sp>
        <p:nvSpPr>
          <p:cNvPr id="5" name="TextBox 4">
            <a:extLst>
              <a:ext uri="{FF2B5EF4-FFF2-40B4-BE49-F238E27FC236}">
                <a16:creationId xmlns:a16="http://schemas.microsoft.com/office/drawing/2014/main" id="{E4611288-5FB5-249B-0C39-EB2F7DE31053}"/>
              </a:ext>
            </a:extLst>
          </p:cNvPr>
          <p:cNvSpPr txBox="1"/>
          <p:nvPr/>
        </p:nvSpPr>
        <p:spPr>
          <a:xfrm>
            <a:off x="9197266" y="6399303"/>
            <a:ext cx="2994734" cy="338554"/>
          </a:xfrm>
          <a:prstGeom prst="rect">
            <a:avLst/>
          </a:prstGeom>
          <a:noFill/>
        </p:spPr>
        <p:txBody>
          <a:bodyPr wrap="square" rtlCol="0">
            <a:spAutoFit/>
          </a:bodyPr>
          <a:lstStyle/>
          <a:p>
            <a:r>
              <a:rPr lang="en-US" sz="1600" b="1" dirty="0"/>
              <a:t>www.trioenergyalliance.com</a:t>
            </a:r>
            <a:endParaRPr lang="en-US" sz="1600" dirty="0"/>
          </a:p>
        </p:txBody>
      </p:sp>
    </p:spTree>
    <p:extLst>
      <p:ext uri="{BB962C8B-B14F-4D97-AF65-F5344CB8AC3E}">
        <p14:creationId xmlns:p14="http://schemas.microsoft.com/office/powerpoint/2010/main" val="396742157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D1CBBC-6E9F-4212-9806-7A638C828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0" name="Group 9">
            <a:extLst>
              <a:ext uri="{FF2B5EF4-FFF2-40B4-BE49-F238E27FC236}">
                <a16:creationId xmlns:a16="http://schemas.microsoft.com/office/drawing/2014/main" id="{8EC26330-6D02-4C84-B89F-C5A8CF2B56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1" name="Straight Connector 10">
              <a:extLst>
                <a:ext uri="{FF2B5EF4-FFF2-40B4-BE49-F238E27FC236}">
                  <a16:creationId xmlns:a16="http://schemas.microsoft.com/office/drawing/2014/main" id="{5A5297F0-74D7-4E56-8C85-DD608539D4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E424313-B840-4A19-A378-B1D1774B50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72B411D-D18B-488A-B22A-9F139EED8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9519FBF2-9C9F-49B5-AE1A-AB5049D503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A30DE6B7-51C9-49A9-9B80-91E1A8D603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EDFE8946-BACE-4C56-9B6E-85E11C099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90A658F-D524-467C-BDFC-D37A227BF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4F01FE87-3030-45CD-B330-DBA287297D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A89C2E5F-7F20-475D-88BE-29D4128DDC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28EC6EDD-78EB-4A50-85CB-7C3CE363A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27125C-579B-4FA4-93B7-52181A38DCD8}"/>
              </a:ext>
            </a:extLst>
          </p:cNvPr>
          <p:cNvSpPr>
            <a:spLocks noGrp="1"/>
          </p:cNvSpPr>
          <p:nvPr>
            <p:ph idx="1"/>
          </p:nvPr>
        </p:nvSpPr>
        <p:spPr>
          <a:xfrm>
            <a:off x="677333" y="425470"/>
            <a:ext cx="11200535" cy="3880773"/>
          </a:xfrm>
        </p:spPr>
        <p:txBody>
          <a:bodyPr anchor="ctr">
            <a:normAutofit/>
          </a:bodyPr>
          <a:lstStyle/>
          <a:p>
            <a:pPr marL="0" marR="0" fontAlgn="base">
              <a:lnSpc>
                <a:spcPct val="90000"/>
              </a:lnSpc>
              <a:spcBef>
                <a:spcPts val="0"/>
              </a:spcBef>
              <a:spcAft>
                <a:spcPts val="600"/>
              </a:spcAft>
            </a:pPr>
            <a:r>
              <a:rPr lang="en-US" sz="1700" b="1" dirty="0">
                <a:latin typeface="Arial" panose="020B0604020202020204" pitchFamily="34" charset="0"/>
                <a:cs typeface="Arial" panose="020B0604020202020204" pitchFamily="34" charset="0"/>
              </a:rPr>
              <a:t>Island Colony HI:   </a:t>
            </a:r>
            <a:r>
              <a:rPr lang="en-US" sz="1700" spc="-10" dirty="0">
                <a:effectLst/>
                <a:latin typeface="Arial" panose="020B0604020202020204" pitchFamily="34" charset="0"/>
                <a:ea typeface="Tahoma" panose="020B0604030504040204" pitchFamily="34" charset="0"/>
                <a:cs typeface="Arial" panose="020B0604020202020204" pitchFamily="34" charset="0"/>
              </a:rPr>
              <a:t>The </a:t>
            </a:r>
            <a:r>
              <a:rPr lang="en-US" sz="1700" b="1" spc="-10" dirty="0">
                <a:effectLst/>
                <a:latin typeface="Arial" panose="020B0604020202020204" pitchFamily="34" charset="0"/>
                <a:ea typeface="Arial Narrow" panose="020B0606020202030204" pitchFamily="34" charset="0"/>
                <a:cs typeface="Arial" panose="020B0604020202020204" pitchFamily="34" charset="0"/>
              </a:rPr>
              <a:t>AOAO ISLAND COLONY </a:t>
            </a:r>
            <a:r>
              <a:rPr lang="en-US" sz="1700" spc="-10" dirty="0">
                <a:effectLst/>
                <a:latin typeface="Arial" panose="020B0604020202020204" pitchFamily="34" charset="0"/>
                <a:ea typeface="Tahoma" panose="020B0604030504040204" pitchFamily="34" charset="0"/>
                <a:cs typeface="Arial" panose="020B0604020202020204" pitchFamily="34" charset="0"/>
              </a:rPr>
              <a:t>is a 740-room condominium/ hotel and is the tallest building in Waikiki, Honolulu, Ha­waii. For many years, we have experienced very poor power quality from our utility, including frequent brownouts and outages. The result of these conditions has been damaging to our equipment — such as burned-out elevator control boards, destroyed closed circuit surveillance systems and cameras, along with a very high rate of LED driver failures. We installed the USES</a:t>
            </a:r>
            <a:r>
              <a:rPr lang="en-US" sz="1700" spc="-10" baseline="30000" dirty="0">
                <a:effectLst/>
                <a:latin typeface="Arial" panose="020B0604020202020204" pitchFamily="34" charset="0"/>
                <a:ea typeface="Tahoma" panose="020B0604030504040204" pitchFamily="34" charset="0"/>
                <a:cs typeface="Arial" panose="020B0604020202020204" pitchFamily="34" charset="0"/>
              </a:rPr>
              <a:t>®</a:t>
            </a:r>
            <a:r>
              <a:rPr lang="en-US" sz="1700" spc="-10" dirty="0">
                <a:effectLst/>
                <a:latin typeface="Arial" panose="020B0604020202020204" pitchFamily="34" charset="0"/>
                <a:ea typeface="Tahoma" panose="020B0604030504040204" pitchFamily="34" charset="0"/>
                <a:cs typeface="Arial" panose="020B0604020202020204" pitchFamily="34" charset="0"/>
              </a:rPr>
              <a:t> efficiency and conditioning system to improve power quality and protect our facility from damage. I am happy to share that the USES</a:t>
            </a:r>
            <a:r>
              <a:rPr lang="en-US" sz="1700" spc="-10" baseline="30000" dirty="0">
                <a:effectLst/>
                <a:latin typeface="Arial" panose="020B0604020202020204" pitchFamily="34" charset="0"/>
                <a:ea typeface="Tahoma" panose="020B0604030504040204" pitchFamily="34" charset="0"/>
                <a:cs typeface="Arial" panose="020B0604020202020204" pitchFamily="34" charset="0"/>
              </a:rPr>
              <a:t>®</a:t>
            </a:r>
            <a:r>
              <a:rPr lang="en-US" sz="1700" spc="-10" dirty="0">
                <a:effectLst/>
                <a:latin typeface="Arial" panose="020B0604020202020204" pitchFamily="34" charset="0"/>
                <a:ea typeface="Tahoma" panose="020B0604030504040204" pitchFamily="34" charset="0"/>
                <a:cs typeface="Arial" panose="020B0604020202020204" pitchFamily="34" charset="0"/>
              </a:rPr>
              <a:t> system has eliminated the elevator and CCTV power quality-related interruptions and damage and significantly reduced the LED driver failure rate. In addition to these benefits, the adjusted energy and cost reductions provided by the USES</a:t>
            </a:r>
            <a:r>
              <a:rPr lang="en-US" sz="1700" spc="-10" baseline="30000" dirty="0">
                <a:effectLst/>
                <a:latin typeface="Arial" panose="020B0604020202020204" pitchFamily="34" charset="0"/>
                <a:ea typeface="Tahoma" panose="020B0604030504040204" pitchFamily="34" charset="0"/>
                <a:cs typeface="Arial" panose="020B0604020202020204" pitchFamily="34" charset="0"/>
              </a:rPr>
              <a:t>®</a:t>
            </a:r>
            <a:r>
              <a:rPr lang="en-US" sz="1700" spc="-10" dirty="0">
                <a:effectLst/>
                <a:latin typeface="Arial" panose="020B0604020202020204" pitchFamily="34" charset="0"/>
                <a:ea typeface="Tahoma" panose="020B0604030504040204" pitchFamily="34" charset="0"/>
                <a:cs typeface="Arial" panose="020B0604020202020204" pitchFamily="34" charset="0"/>
              </a:rPr>
              <a:t> system are at approximately 10%, exceeding the pre-installation projections. The USES</a:t>
            </a:r>
            <a:r>
              <a:rPr lang="en-US" sz="1700" spc="-10" baseline="30000" dirty="0">
                <a:effectLst/>
                <a:latin typeface="Arial" panose="020B0604020202020204" pitchFamily="34" charset="0"/>
                <a:ea typeface="Tahoma" panose="020B0604030504040204" pitchFamily="34" charset="0"/>
                <a:cs typeface="Arial" panose="020B0604020202020204" pitchFamily="34" charset="0"/>
              </a:rPr>
              <a:t>®</a:t>
            </a:r>
            <a:r>
              <a:rPr lang="en-US" sz="1700" spc="-10" dirty="0">
                <a:effectLst/>
                <a:latin typeface="Arial" panose="020B0604020202020204" pitchFamily="34" charset="0"/>
                <a:ea typeface="Tahoma" panose="020B0604030504040204" pitchFamily="34" charset="0"/>
                <a:cs typeface="Arial" panose="020B0604020202020204" pitchFamily="34" charset="0"/>
              </a:rPr>
              <a:t> system is on track to </a:t>
            </a:r>
            <a:r>
              <a:rPr lang="en-US" sz="1700" b="1" i="1" spc="-10" dirty="0">
                <a:effectLst/>
                <a:latin typeface="Arial" panose="020B0604020202020204" pitchFamily="34" charset="0"/>
                <a:ea typeface="Arial" panose="020B0604020202020204" pitchFamily="34" charset="0"/>
                <a:cs typeface="Arial" panose="020B0604020202020204" pitchFamily="34" charset="0"/>
              </a:rPr>
              <a:t>pay for itself </a:t>
            </a:r>
            <a:r>
              <a:rPr lang="en-US" sz="1700" b="1" i="1" spc="-5" dirty="0">
                <a:effectLst/>
                <a:latin typeface="Arial" panose="020B0604020202020204" pitchFamily="34" charset="0"/>
                <a:ea typeface="Arial" panose="020B0604020202020204" pitchFamily="34" charset="0"/>
                <a:cs typeface="Arial" panose="020B0604020202020204" pitchFamily="34" charset="0"/>
              </a:rPr>
              <a:t>in less than one year</a:t>
            </a:r>
            <a:r>
              <a:rPr lang="en-US" sz="1700" spc="-5" dirty="0">
                <a:effectLst/>
                <a:latin typeface="Arial" panose="020B0604020202020204" pitchFamily="34" charset="0"/>
                <a:ea typeface="Tahoma" panose="020B0604030504040204" pitchFamily="34" charset="0"/>
                <a:cs typeface="Arial" panose="020B0604020202020204" pitchFamily="34" charset="0"/>
              </a:rPr>
              <a:t>.</a:t>
            </a:r>
          </a:p>
          <a:p>
            <a:pPr marL="0" marR="0" indent="0" fontAlgn="base">
              <a:lnSpc>
                <a:spcPct val="90000"/>
              </a:lnSpc>
              <a:spcBef>
                <a:spcPts val="0"/>
              </a:spcBef>
              <a:spcAft>
                <a:spcPts val="600"/>
              </a:spcAft>
              <a:buNone/>
            </a:pPr>
            <a:endParaRPr lang="en-US" sz="1700" spc="-5" dirty="0">
              <a:effectLst/>
              <a:latin typeface="Arial" panose="020B0604020202020204" pitchFamily="34" charset="0"/>
              <a:ea typeface="Tahoma" panose="020B0604030504040204" pitchFamily="34" charset="0"/>
              <a:cs typeface="Arial" panose="020B0604020202020204" pitchFamily="34" charset="0"/>
            </a:endParaRPr>
          </a:p>
          <a:p>
            <a:pPr marL="0" marR="0" indent="0" fontAlgn="base">
              <a:lnSpc>
                <a:spcPct val="90000"/>
              </a:lnSpc>
              <a:spcBef>
                <a:spcPts val="0"/>
              </a:spcBef>
              <a:spcAft>
                <a:spcPts val="600"/>
              </a:spcAft>
              <a:buNone/>
            </a:pPr>
            <a:r>
              <a:rPr lang="en-US" sz="1700" spc="-5" dirty="0">
                <a:latin typeface="Arial" panose="020B0604020202020204" pitchFamily="34" charset="0"/>
                <a:ea typeface="Tahoma" panose="020B0604030504040204" pitchFamily="34" charset="0"/>
                <a:cs typeface="Arial" panose="020B0604020202020204" pitchFamily="34" charset="0"/>
              </a:rPr>
              <a:t>			 						</a:t>
            </a:r>
            <a:r>
              <a:rPr lang="en-US" sz="1700" spc="-5" dirty="0">
                <a:effectLst/>
                <a:latin typeface="Tahoma" panose="020B0604030504040204" pitchFamily="34" charset="0"/>
                <a:ea typeface="Tahoma" panose="020B0604030504040204" pitchFamily="34" charset="0"/>
                <a:cs typeface="Times New Roman" panose="02020603050405020304" pitchFamily="18" charset="0"/>
              </a:rPr>
              <a:t>Ashley </a:t>
            </a:r>
            <a:r>
              <a:rPr lang="en-US" sz="1700" spc="-5" dirty="0" err="1">
                <a:effectLst/>
                <a:latin typeface="Tahoma" panose="020B0604030504040204" pitchFamily="34" charset="0"/>
                <a:ea typeface="Tahoma" panose="020B0604030504040204" pitchFamily="34" charset="0"/>
                <a:cs typeface="Times New Roman" panose="02020603050405020304" pitchFamily="18" charset="0"/>
              </a:rPr>
              <a:t>Auten</a:t>
            </a:r>
            <a:r>
              <a:rPr lang="en-US" sz="1700" spc="-5" dirty="0">
                <a:effectLst/>
                <a:latin typeface="Tahoma" panose="020B0604030504040204" pitchFamily="34" charset="0"/>
                <a:ea typeface="Tahoma" panose="020B0604030504040204" pitchFamily="34" charset="0"/>
                <a:cs typeface="Times New Roman" panose="02020603050405020304" pitchFamily="18" charset="0"/>
              </a:rPr>
              <a:t>, General Manager AOAO Island Colony • Honolulu, Hawaii</a:t>
            </a:r>
            <a:r>
              <a:rPr lang="en-US" sz="1700" dirty="0"/>
              <a:t> </a:t>
            </a:r>
          </a:p>
        </p:txBody>
      </p:sp>
      <p:sp>
        <p:nvSpPr>
          <p:cNvPr id="2" name="Title 1">
            <a:extLst>
              <a:ext uri="{FF2B5EF4-FFF2-40B4-BE49-F238E27FC236}">
                <a16:creationId xmlns:a16="http://schemas.microsoft.com/office/drawing/2014/main" id="{8D637214-CF18-4F7F-9978-1755CAFD534E}"/>
              </a:ext>
            </a:extLst>
          </p:cNvPr>
          <p:cNvSpPr>
            <a:spLocks noGrp="1"/>
          </p:cNvSpPr>
          <p:nvPr>
            <p:ph type="title"/>
          </p:nvPr>
        </p:nvSpPr>
        <p:spPr>
          <a:xfrm>
            <a:off x="677334" y="4765972"/>
            <a:ext cx="8596668" cy="1320800"/>
          </a:xfrm>
        </p:spPr>
        <p:txBody>
          <a:bodyPr anchor="ctr">
            <a:normAutofit/>
          </a:bodyPr>
          <a:lstStyle/>
          <a:p>
            <a:pPr>
              <a:lnSpc>
                <a:spcPct val="90000"/>
              </a:lnSpc>
            </a:pPr>
            <a:r>
              <a:rPr lang="en-US" sz="3700" dirty="0">
                <a:solidFill>
                  <a:schemeClr val="bg1"/>
                </a:solidFill>
              </a:rPr>
              <a:t>Customer Reference: more available at  www.trioenergyalliance.com</a:t>
            </a:r>
          </a:p>
        </p:txBody>
      </p:sp>
      <p:sp>
        <p:nvSpPr>
          <p:cNvPr id="4" name="TextBox 3">
            <a:extLst>
              <a:ext uri="{FF2B5EF4-FFF2-40B4-BE49-F238E27FC236}">
                <a16:creationId xmlns:a16="http://schemas.microsoft.com/office/drawing/2014/main" id="{45BFAD37-660E-B4D9-3800-8786C8FA4A85}"/>
              </a:ext>
            </a:extLst>
          </p:cNvPr>
          <p:cNvSpPr txBox="1"/>
          <p:nvPr/>
        </p:nvSpPr>
        <p:spPr>
          <a:xfrm>
            <a:off x="9197266" y="6399303"/>
            <a:ext cx="2994734" cy="338554"/>
          </a:xfrm>
          <a:prstGeom prst="rect">
            <a:avLst/>
          </a:prstGeom>
          <a:noFill/>
        </p:spPr>
        <p:txBody>
          <a:bodyPr wrap="square" rtlCol="0">
            <a:spAutoFit/>
          </a:bodyPr>
          <a:lstStyle/>
          <a:p>
            <a:r>
              <a:rPr lang="en-US" sz="1600" b="1" dirty="0">
                <a:solidFill>
                  <a:schemeClr val="bg1"/>
                </a:solidFill>
              </a:rPr>
              <a:t>www.trioenergyalliance.com</a:t>
            </a:r>
            <a:endParaRPr lang="en-US" sz="1600" dirty="0"/>
          </a:p>
        </p:txBody>
      </p:sp>
    </p:spTree>
    <p:extLst>
      <p:ext uri="{BB962C8B-B14F-4D97-AF65-F5344CB8AC3E}">
        <p14:creationId xmlns:p14="http://schemas.microsoft.com/office/powerpoint/2010/main" val="1083061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EC402-A1D0-49F0-AAAC-FD1655307236}"/>
              </a:ext>
            </a:extLst>
          </p:cNvPr>
          <p:cNvSpPr>
            <a:spLocks noGrp="1"/>
          </p:cNvSpPr>
          <p:nvPr>
            <p:ph type="title"/>
          </p:nvPr>
        </p:nvSpPr>
        <p:spPr>
          <a:xfrm>
            <a:off x="677334" y="609600"/>
            <a:ext cx="8596668" cy="789992"/>
          </a:xfrm>
        </p:spPr>
        <p:txBody>
          <a:bodyPr/>
          <a:lstStyle/>
          <a:p>
            <a:r>
              <a:rPr lang="en-US" b="1" dirty="0"/>
              <a:t>Some Satisfied Customers</a:t>
            </a:r>
          </a:p>
        </p:txBody>
      </p:sp>
      <p:pic>
        <p:nvPicPr>
          <p:cNvPr id="4" name="Content Placeholder 3">
            <a:extLst>
              <a:ext uri="{FF2B5EF4-FFF2-40B4-BE49-F238E27FC236}">
                <a16:creationId xmlns:a16="http://schemas.microsoft.com/office/drawing/2014/main" id="{63F2C202-6B8E-4170-B189-F7C614BD5B59}"/>
              </a:ext>
            </a:extLst>
          </p:cNvPr>
          <p:cNvPicPr>
            <a:picLocks noGrp="1" noChangeAspect="1"/>
          </p:cNvPicPr>
          <p:nvPr>
            <p:ph idx="1"/>
          </p:nvPr>
        </p:nvPicPr>
        <p:blipFill>
          <a:blip r:embed="rId2"/>
          <a:stretch>
            <a:fillRect/>
          </a:stretch>
        </p:blipFill>
        <p:spPr>
          <a:xfrm>
            <a:off x="677334" y="1798517"/>
            <a:ext cx="1531183" cy="1132254"/>
          </a:xfrm>
          <a:prstGeom prst="rect">
            <a:avLst/>
          </a:prstGeom>
        </p:spPr>
      </p:pic>
      <p:pic>
        <p:nvPicPr>
          <p:cNvPr id="5" name="Picture 4">
            <a:extLst>
              <a:ext uri="{FF2B5EF4-FFF2-40B4-BE49-F238E27FC236}">
                <a16:creationId xmlns:a16="http://schemas.microsoft.com/office/drawing/2014/main" id="{DDFD116A-8822-44C5-8FA8-7914CED399B0}"/>
              </a:ext>
            </a:extLst>
          </p:cNvPr>
          <p:cNvPicPr>
            <a:picLocks noChangeAspect="1"/>
          </p:cNvPicPr>
          <p:nvPr/>
        </p:nvPicPr>
        <p:blipFill>
          <a:blip r:embed="rId3"/>
          <a:stretch>
            <a:fillRect/>
          </a:stretch>
        </p:blipFill>
        <p:spPr>
          <a:xfrm>
            <a:off x="2326442" y="1704392"/>
            <a:ext cx="2363470" cy="1327566"/>
          </a:xfrm>
          <a:prstGeom prst="rect">
            <a:avLst/>
          </a:prstGeom>
        </p:spPr>
      </p:pic>
      <p:pic>
        <p:nvPicPr>
          <p:cNvPr id="6" name="Picture 5">
            <a:extLst>
              <a:ext uri="{FF2B5EF4-FFF2-40B4-BE49-F238E27FC236}">
                <a16:creationId xmlns:a16="http://schemas.microsoft.com/office/drawing/2014/main" id="{77461C3C-4DF0-4EC5-934D-67D033D3846D}"/>
              </a:ext>
            </a:extLst>
          </p:cNvPr>
          <p:cNvPicPr>
            <a:picLocks noChangeAspect="1"/>
          </p:cNvPicPr>
          <p:nvPr/>
        </p:nvPicPr>
        <p:blipFill>
          <a:blip r:embed="rId4"/>
          <a:stretch>
            <a:fillRect/>
          </a:stretch>
        </p:blipFill>
        <p:spPr>
          <a:xfrm>
            <a:off x="3395276" y="3241199"/>
            <a:ext cx="1726223" cy="1248896"/>
          </a:xfrm>
          <a:prstGeom prst="rect">
            <a:avLst/>
          </a:prstGeom>
        </p:spPr>
      </p:pic>
      <p:pic>
        <p:nvPicPr>
          <p:cNvPr id="8" name="Picture 7">
            <a:extLst>
              <a:ext uri="{FF2B5EF4-FFF2-40B4-BE49-F238E27FC236}">
                <a16:creationId xmlns:a16="http://schemas.microsoft.com/office/drawing/2014/main" id="{A365E1F3-A2E6-4F70-8B68-1110B3A2CACE}"/>
              </a:ext>
            </a:extLst>
          </p:cNvPr>
          <p:cNvPicPr>
            <a:picLocks noChangeAspect="1"/>
          </p:cNvPicPr>
          <p:nvPr/>
        </p:nvPicPr>
        <p:blipFill rotWithShape="1">
          <a:blip r:embed="rId5"/>
          <a:srcRect t="-112089" r="3596" b="98740"/>
          <a:stretch/>
        </p:blipFill>
        <p:spPr>
          <a:xfrm>
            <a:off x="5334000" y="2666999"/>
            <a:ext cx="1469192" cy="1727444"/>
          </a:xfrm>
          <a:prstGeom prst="rect">
            <a:avLst/>
          </a:prstGeom>
        </p:spPr>
      </p:pic>
      <p:pic>
        <p:nvPicPr>
          <p:cNvPr id="9" name="Picture 8">
            <a:extLst>
              <a:ext uri="{FF2B5EF4-FFF2-40B4-BE49-F238E27FC236}">
                <a16:creationId xmlns:a16="http://schemas.microsoft.com/office/drawing/2014/main" id="{35493DE9-CC39-4D91-82F4-6479634FE0A8}"/>
              </a:ext>
            </a:extLst>
          </p:cNvPr>
          <p:cNvPicPr>
            <a:picLocks noChangeAspect="1"/>
          </p:cNvPicPr>
          <p:nvPr/>
        </p:nvPicPr>
        <p:blipFill>
          <a:blip r:embed="rId6"/>
          <a:stretch>
            <a:fillRect/>
          </a:stretch>
        </p:blipFill>
        <p:spPr>
          <a:xfrm>
            <a:off x="669235" y="3599036"/>
            <a:ext cx="2170123" cy="1103146"/>
          </a:xfrm>
          <a:prstGeom prst="rect">
            <a:avLst/>
          </a:prstGeom>
        </p:spPr>
      </p:pic>
      <p:pic>
        <p:nvPicPr>
          <p:cNvPr id="10" name="Picture 9">
            <a:extLst>
              <a:ext uri="{FF2B5EF4-FFF2-40B4-BE49-F238E27FC236}">
                <a16:creationId xmlns:a16="http://schemas.microsoft.com/office/drawing/2014/main" id="{873E6C65-7F70-498B-83EF-EB1FFD136209}"/>
              </a:ext>
            </a:extLst>
          </p:cNvPr>
          <p:cNvPicPr>
            <a:picLocks noChangeAspect="1"/>
          </p:cNvPicPr>
          <p:nvPr/>
        </p:nvPicPr>
        <p:blipFill>
          <a:blip r:embed="rId7"/>
          <a:stretch>
            <a:fillRect/>
          </a:stretch>
        </p:blipFill>
        <p:spPr>
          <a:xfrm>
            <a:off x="4970363" y="5427406"/>
            <a:ext cx="1964320" cy="903796"/>
          </a:xfrm>
          <a:prstGeom prst="rect">
            <a:avLst/>
          </a:prstGeom>
        </p:spPr>
      </p:pic>
      <p:pic>
        <p:nvPicPr>
          <p:cNvPr id="11" name="Picture 10">
            <a:extLst>
              <a:ext uri="{FF2B5EF4-FFF2-40B4-BE49-F238E27FC236}">
                <a16:creationId xmlns:a16="http://schemas.microsoft.com/office/drawing/2014/main" id="{3E9BD3E4-77D9-4EA6-AD2F-DEB8213AB716}"/>
              </a:ext>
            </a:extLst>
          </p:cNvPr>
          <p:cNvPicPr>
            <a:picLocks noChangeAspect="1"/>
          </p:cNvPicPr>
          <p:nvPr/>
        </p:nvPicPr>
        <p:blipFill>
          <a:blip r:embed="rId8"/>
          <a:stretch>
            <a:fillRect/>
          </a:stretch>
        </p:blipFill>
        <p:spPr>
          <a:xfrm>
            <a:off x="8027981" y="3121535"/>
            <a:ext cx="1813184" cy="1813184"/>
          </a:xfrm>
          <a:prstGeom prst="rect">
            <a:avLst/>
          </a:prstGeom>
        </p:spPr>
      </p:pic>
      <p:pic>
        <p:nvPicPr>
          <p:cNvPr id="12" name="Picture 11">
            <a:extLst>
              <a:ext uri="{FF2B5EF4-FFF2-40B4-BE49-F238E27FC236}">
                <a16:creationId xmlns:a16="http://schemas.microsoft.com/office/drawing/2014/main" id="{5751AF7C-D068-4C8B-8257-2EBD6BAB5458}"/>
              </a:ext>
            </a:extLst>
          </p:cNvPr>
          <p:cNvPicPr>
            <a:picLocks noChangeAspect="1"/>
          </p:cNvPicPr>
          <p:nvPr/>
        </p:nvPicPr>
        <p:blipFill>
          <a:blip r:embed="rId9"/>
          <a:stretch>
            <a:fillRect/>
          </a:stretch>
        </p:blipFill>
        <p:spPr>
          <a:xfrm>
            <a:off x="7400267" y="1510104"/>
            <a:ext cx="1695607" cy="1616479"/>
          </a:xfrm>
          <a:prstGeom prst="rect">
            <a:avLst/>
          </a:prstGeom>
        </p:spPr>
      </p:pic>
      <p:pic>
        <p:nvPicPr>
          <p:cNvPr id="13" name="Picture 12">
            <a:extLst>
              <a:ext uri="{FF2B5EF4-FFF2-40B4-BE49-F238E27FC236}">
                <a16:creationId xmlns:a16="http://schemas.microsoft.com/office/drawing/2014/main" id="{9F1BF362-0720-48B7-A051-8630FC0CDD8A}"/>
              </a:ext>
            </a:extLst>
          </p:cNvPr>
          <p:cNvPicPr>
            <a:picLocks noChangeAspect="1"/>
          </p:cNvPicPr>
          <p:nvPr/>
        </p:nvPicPr>
        <p:blipFill>
          <a:blip r:embed="rId10"/>
          <a:stretch>
            <a:fillRect/>
          </a:stretch>
        </p:blipFill>
        <p:spPr>
          <a:xfrm>
            <a:off x="1990064" y="4819230"/>
            <a:ext cx="2908343" cy="1812867"/>
          </a:xfrm>
          <a:prstGeom prst="rect">
            <a:avLst/>
          </a:prstGeom>
        </p:spPr>
      </p:pic>
      <p:pic>
        <p:nvPicPr>
          <p:cNvPr id="14" name="Picture 13">
            <a:extLst>
              <a:ext uri="{FF2B5EF4-FFF2-40B4-BE49-F238E27FC236}">
                <a16:creationId xmlns:a16="http://schemas.microsoft.com/office/drawing/2014/main" id="{3411F63D-39C9-454D-AE0F-AF7FBBEE69B4}"/>
              </a:ext>
            </a:extLst>
          </p:cNvPr>
          <p:cNvPicPr>
            <a:picLocks noChangeAspect="1"/>
          </p:cNvPicPr>
          <p:nvPr/>
        </p:nvPicPr>
        <p:blipFill>
          <a:blip r:embed="rId11"/>
          <a:stretch>
            <a:fillRect/>
          </a:stretch>
        </p:blipFill>
        <p:spPr>
          <a:xfrm>
            <a:off x="7460818" y="5030609"/>
            <a:ext cx="1813184" cy="1390108"/>
          </a:xfrm>
          <a:prstGeom prst="rect">
            <a:avLst/>
          </a:prstGeom>
        </p:spPr>
      </p:pic>
      <p:pic>
        <p:nvPicPr>
          <p:cNvPr id="15" name="Picture 14">
            <a:extLst>
              <a:ext uri="{FF2B5EF4-FFF2-40B4-BE49-F238E27FC236}">
                <a16:creationId xmlns:a16="http://schemas.microsoft.com/office/drawing/2014/main" id="{696ABA63-BB64-4939-B88B-4F2A3D764770}"/>
              </a:ext>
            </a:extLst>
          </p:cNvPr>
          <p:cNvPicPr>
            <a:picLocks noChangeAspect="1"/>
          </p:cNvPicPr>
          <p:nvPr/>
        </p:nvPicPr>
        <p:blipFill>
          <a:blip r:embed="rId12"/>
          <a:stretch>
            <a:fillRect/>
          </a:stretch>
        </p:blipFill>
        <p:spPr>
          <a:xfrm>
            <a:off x="4791734" y="1693826"/>
            <a:ext cx="2201635" cy="1218238"/>
          </a:xfrm>
          <a:prstGeom prst="rect">
            <a:avLst/>
          </a:prstGeom>
        </p:spPr>
      </p:pic>
      <p:pic>
        <p:nvPicPr>
          <p:cNvPr id="16" name="Picture 15">
            <a:extLst>
              <a:ext uri="{FF2B5EF4-FFF2-40B4-BE49-F238E27FC236}">
                <a16:creationId xmlns:a16="http://schemas.microsoft.com/office/drawing/2014/main" id="{FEE56E24-98BA-4085-B4E5-B1B7C48B3A35}"/>
              </a:ext>
            </a:extLst>
          </p:cNvPr>
          <p:cNvPicPr>
            <a:picLocks noChangeAspect="1"/>
          </p:cNvPicPr>
          <p:nvPr/>
        </p:nvPicPr>
        <p:blipFill>
          <a:blip r:embed="rId13"/>
          <a:stretch>
            <a:fillRect/>
          </a:stretch>
        </p:blipFill>
        <p:spPr>
          <a:xfrm>
            <a:off x="5308018" y="3121535"/>
            <a:ext cx="2533444" cy="1368060"/>
          </a:xfrm>
          <a:prstGeom prst="rect">
            <a:avLst/>
          </a:prstGeom>
        </p:spPr>
      </p:pic>
      <p:pic>
        <p:nvPicPr>
          <p:cNvPr id="17" name="Picture 16">
            <a:extLst>
              <a:ext uri="{FF2B5EF4-FFF2-40B4-BE49-F238E27FC236}">
                <a16:creationId xmlns:a16="http://schemas.microsoft.com/office/drawing/2014/main" id="{2B959412-668E-4C08-8F12-AC01A9D33633}"/>
              </a:ext>
            </a:extLst>
          </p:cNvPr>
          <p:cNvPicPr>
            <a:picLocks noChangeAspect="1"/>
          </p:cNvPicPr>
          <p:nvPr/>
        </p:nvPicPr>
        <p:blipFill>
          <a:blip r:embed="rId14"/>
          <a:stretch>
            <a:fillRect/>
          </a:stretch>
        </p:blipFill>
        <p:spPr>
          <a:xfrm>
            <a:off x="493673" y="5259849"/>
            <a:ext cx="2061146" cy="1257299"/>
          </a:xfrm>
          <a:prstGeom prst="rect">
            <a:avLst/>
          </a:prstGeom>
        </p:spPr>
      </p:pic>
      <p:sp>
        <p:nvSpPr>
          <p:cNvPr id="3" name="TextBox 2">
            <a:extLst>
              <a:ext uri="{FF2B5EF4-FFF2-40B4-BE49-F238E27FC236}">
                <a16:creationId xmlns:a16="http://schemas.microsoft.com/office/drawing/2014/main" id="{D3F4B7CF-A5A6-4AD0-92C8-571480512E09}"/>
              </a:ext>
            </a:extLst>
          </p:cNvPr>
          <p:cNvSpPr txBox="1"/>
          <p:nvPr/>
        </p:nvSpPr>
        <p:spPr>
          <a:xfrm>
            <a:off x="9001957" y="6420717"/>
            <a:ext cx="3190043" cy="369332"/>
          </a:xfrm>
          <a:prstGeom prst="rect">
            <a:avLst/>
          </a:prstGeom>
          <a:noFill/>
        </p:spPr>
        <p:txBody>
          <a:bodyPr wrap="square" rtlCol="0">
            <a:spAutoFit/>
          </a:bodyPr>
          <a:lstStyle/>
          <a:p>
            <a:r>
              <a:rPr lang="en-US" dirty="0">
                <a:solidFill>
                  <a:schemeClr val="bg1"/>
                </a:solidFill>
              </a:rPr>
              <a:t>www.trioenergyalliance.com</a:t>
            </a:r>
          </a:p>
        </p:txBody>
      </p:sp>
    </p:spTree>
    <p:extLst>
      <p:ext uri="{BB962C8B-B14F-4D97-AF65-F5344CB8AC3E}">
        <p14:creationId xmlns:p14="http://schemas.microsoft.com/office/powerpoint/2010/main" val="2952456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B26314B-1AC8-413D-93D2-359E3AFEDAC5}"/>
              </a:ext>
            </a:extLst>
          </p:cNvPr>
          <p:cNvSpPr>
            <a:spLocks noGrp="1"/>
          </p:cNvSpPr>
          <p:nvPr>
            <p:ph idx="1"/>
          </p:nvPr>
        </p:nvSpPr>
        <p:spPr>
          <a:xfrm>
            <a:off x="677334" y="475861"/>
            <a:ext cx="6155266" cy="6148874"/>
          </a:xfrm>
        </p:spPr>
        <p:txBody>
          <a:bodyPr anchor="ctr">
            <a:normAutofit/>
          </a:bodyPr>
          <a:lstStyle/>
          <a:p>
            <a:r>
              <a:rPr lang="en-US" dirty="0" err="1"/>
              <a:t>Waihonua</a:t>
            </a:r>
            <a:r>
              <a:rPr lang="en-US" dirty="0"/>
              <a:t> AOAO, Honolulu</a:t>
            </a:r>
          </a:p>
          <a:p>
            <a:r>
              <a:rPr lang="en-US" dirty="0"/>
              <a:t>Trump International Hotel, Waikiki</a:t>
            </a:r>
          </a:p>
          <a:p>
            <a:r>
              <a:rPr lang="en-US" dirty="0"/>
              <a:t>Island Colony AOAO, Waikiki</a:t>
            </a:r>
          </a:p>
          <a:p>
            <a:r>
              <a:rPr lang="en-US" dirty="0" err="1"/>
              <a:t>Ko’olau</a:t>
            </a:r>
            <a:r>
              <a:rPr lang="en-US" dirty="0"/>
              <a:t> Conference Center, Kaneohe</a:t>
            </a:r>
          </a:p>
          <a:p>
            <a:r>
              <a:rPr lang="en-US" dirty="0"/>
              <a:t>Wet n Wild Hawaii, Kapolei</a:t>
            </a:r>
          </a:p>
          <a:p>
            <a:r>
              <a:rPr lang="en-US" dirty="0"/>
              <a:t>Honolulu Community College, </a:t>
            </a:r>
            <a:r>
              <a:rPr lang="en-US" dirty="0" err="1"/>
              <a:t>Kalihi</a:t>
            </a:r>
            <a:endParaRPr lang="en-US" dirty="0"/>
          </a:p>
          <a:p>
            <a:r>
              <a:rPr lang="en-US" dirty="0" err="1"/>
              <a:t>Kuakini</a:t>
            </a:r>
            <a:r>
              <a:rPr lang="en-US" dirty="0"/>
              <a:t> Medical Plaza, Honolulu</a:t>
            </a:r>
          </a:p>
          <a:p>
            <a:r>
              <a:rPr lang="en-US" dirty="0"/>
              <a:t>H-Power, C&amp;C Honolulu, Kapolei</a:t>
            </a:r>
          </a:p>
          <a:p>
            <a:r>
              <a:rPr lang="en-US" dirty="0"/>
              <a:t>Meadow Gold Dairy, Honolulu</a:t>
            </a:r>
          </a:p>
          <a:p>
            <a:r>
              <a:rPr lang="en-US" dirty="0"/>
              <a:t>Pacific Guardian, Honolulu</a:t>
            </a:r>
          </a:p>
          <a:p>
            <a:r>
              <a:rPr lang="en-US" dirty="0"/>
              <a:t>Bank of Hawaii Waikiki Plaza, Waikiki</a:t>
            </a:r>
          </a:p>
          <a:p>
            <a:r>
              <a:rPr lang="en-US" dirty="0"/>
              <a:t>Hawaiian Humane Society, Honolulu</a:t>
            </a:r>
          </a:p>
          <a:p>
            <a:r>
              <a:rPr lang="en-US" dirty="0"/>
              <a:t>U.S.S. Missouri Battleship Museum, Honolulu</a:t>
            </a:r>
          </a:p>
          <a:p>
            <a:r>
              <a:rPr lang="en-US" dirty="0"/>
              <a:t>Diagnostic Laboratory Services, Inc., Honolulu</a:t>
            </a:r>
          </a:p>
          <a:p>
            <a:endParaRPr lang="en-US" dirty="0"/>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A62B77F-626D-4AFC-8E7A-EE2B89CD2CAD}"/>
              </a:ext>
            </a:extLst>
          </p:cNvPr>
          <p:cNvSpPr>
            <a:spLocks noGrp="1"/>
          </p:cNvSpPr>
          <p:nvPr>
            <p:ph type="title"/>
          </p:nvPr>
        </p:nvSpPr>
        <p:spPr>
          <a:xfrm>
            <a:off x="7829658" y="1253067"/>
            <a:ext cx="3371742" cy="4351866"/>
          </a:xfrm>
        </p:spPr>
        <p:txBody>
          <a:bodyPr anchor="ctr">
            <a:normAutofit/>
          </a:bodyPr>
          <a:lstStyle/>
          <a:p>
            <a:r>
              <a:rPr lang="en-US" dirty="0">
                <a:solidFill>
                  <a:schemeClr val="bg1"/>
                </a:solidFill>
              </a:rPr>
              <a:t>Some Hawaii </a:t>
            </a:r>
            <a:br>
              <a:rPr lang="en-US" dirty="0">
                <a:solidFill>
                  <a:schemeClr val="bg1"/>
                </a:solidFill>
              </a:rPr>
            </a:br>
            <a:r>
              <a:rPr lang="en-US" dirty="0">
                <a:solidFill>
                  <a:schemeClr val="bg1"/>
                </a:solidFill>
              </a:rPr>
              <a:t>Satisfied Customers</a:t>
            </a:r>
            <a:br>
              <a:rPr lang="en-US" dirty="0">
                <a:solidFill>
                  <a:schemeClr val="bg1"/>
                </a:solidFill>
              </a:rPr>
            </a:br>
            <a:endParaRPr lang="en-US" dirty="0">
              <a:solidFill>
                <a:schemeClr val="bg1"/>
              </a:solidFill>
            </a:endParaRPr>
          </a:p>
        </p:txBody>
      </p:sp>
      <p:sp>
        <p:nvSpPr>
          <p:cNvPr id="4" name="TextBox 3">
            <a:extLst>
              <a:ext uri="{FF2B5EF4-FFF2-40B4-BE49-F238E27FC236}">
                <a16:creationId xmlns:a16="http://schemas.microsoft.com/office/drawing/2014/main" id="{5191D281-A5B9-4D7D-8A21-182A44CCE833}"/>
              </a:ext>
            </a:extLst>
          </p:cNvPr>
          <p:cNvSpPr txBox="1"/>
          <p:nvPr/>
        </p:nvSpPr>
        <p:spPr>
          <a:xfrm>
            <a:off x="8929160" y="6304002"/>
            <a:ext cx="3226008" cy="369332"/>
          </a:xfrm>
          <a:prstGeom prst="rect">
            <a:avLst/>
          </a:prstGeom>
          <a:noFill/>
        </p:spPr>
        <p:txBody>
          <a:bodyPr wrap="square" rtlCol="0">
            <a:spAutoFit/>
          </a:bodyPr>
          <a:lstStyle/>
          <a:p>
            <a:r>
              <a:rPr lang="en-US" dirty="0">
                <a:solidFill>
                  <a:schemeClr val="bg1"/>
                </a:solidFill>
              </a:rPr>
              <a:t>www.trioenergyalliance.com</a:t>
            </a:r>
          </a:p>
        </p:txBody>
      </p:sp>
    </p:spTree>
    <p:extLst>
      <p:ext uri="{BB962C8B-B14F-4D97-AF65-F5344CB8AC3E}">
        <p14:creationId xmlns:p14="http://schemas.microsoft.com/office/powerpoint/2010/main" val="2211266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BE86EA4-C4F1-4465-B306-7A2BC22859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A8279268-DB29-43BE-B57C-14977EACFD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8FA53C0-C1EF-4611-BAB3-65EEB16AA3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81CDACFC-DD8A-4CC0-B7FC-6030FC353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0269F267-73D4-4CC3-BEC7-73335654DE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DC48F13D-B2D7-4EB8-9CA7-59243637C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A82405B3-5A67-4DA2-8EDA-7AB65A8B4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7508BC7B-3BD2-4D96-A46E-82988222A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4298D07C-2287-4B93-9041-935144DE1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0F6BC886-C125-4903-8C2A-6FB687400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C9D0B38F-2E02-4E85-99EE-73595E7C89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BD11ECC6-8551-4768-8DFD-CD41AF420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5" name="Group 24">
            <a:extLst>
              <a:ext uri="{FF2B5EF4-FFF2-40B4-BE49-F238E27FC236}">
                <a16:creationId xmlns:a16="http://schemas.microsoft.com/office/drawing/2014/main" id="{93657592-CA60-4F45-B1A0-88AA772420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26" name="Straight Connector 25">
              <a:extLst>
                <a:ext uri="{FF2B5EF4-FFF2-40B4-BE49-F238E27FC236}">
                  <a16:creationId xmlns:a16="http://schemas.microsoft.com/office/drawing/2014/main" id="{6F47E2B4-7DA9-4312-A1F0-C48388B236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5B274F7-039F-4BFC-AA98-B51B1D6CB6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11A31103-C703-46C9-9D26-497A1ACD5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5">
              <a:extLst>
                <a:ext uri="{FF2B5EF4-FFF2-40B4-BE49-F238E27FC236}">
                  <a16:creationId xmlns:a16="http://schemas.microsoft.com/office/drawing/2014/main" id="{382F955F-FC22-44B8-BDCF-B7758032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1F567692-F087-479A-8931-BD2869C3E4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49B3E4CD-0738-4B9D-A14F-1E8694DDF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8">
              <a:extLst>
                <a:ext uri="{FF2B5EF4-FFF2-40B4-BE49-F238E27FC236}">
                  <a16:creationId xmlns:a16="http://schemas.microsoft.com/office/drawing/2014/main" id="{4753B851-AD90-4CCD-85D0-65AA6567D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9">
              <a:extLst>
                <a:ext uri="{FF2B5EF4-FFF2-40B4-BE49-F238E27FC236}">
                  <a16:creationId xmlns:a16="http://schemas.microsoft.com/office/drawing/2014/main" id="{EBF14868-A190-4E21-9522-8977C474C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BCBB4922-76EE-442B-A649-09873DCE7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B70ACA5D-72F6-4B37-9F31-B33C8236AD9A}"/>
              </a:ext>
            </a:extLst>
          </p:cNvPr>
          <p:cNvSpPr>
            <a:spLocks noGrp="1"/>
          </p:cNvSpPr>
          <p:nvPr>
            <p:ph type="title"/>
          </p:nvPr>
        </p:nvSpPr>
        <p:spPr>
          <a:xfrm>
            <a:off x="765110" y="4938120"/>
            <a:ext cx="7641485" cy="1024415"/>
          </a:xfrm>
        </p:spPr>
        <p:txBody>
          <a:bodyPr vert="horz" lIns="91440" tIns="45720" rIns="91440" bIns="45720" rtlCol="0" anchor="b">
            <a:normAutofit/>
          </a:bodyPr>
          <a:lstStyle/>
          <a:p>
            <a:pPr algn="r"/>
            <a:r>
              <a:rPr lang="en-US" sz="5400" dirty="0"/>
              <a:t>USES® INSTALLATIONS</a:t>
            </a:r>
          </a:p>
        </p:txBody>
      </p:sp>
      <p:sp>
        <p:nvSpPr>
          <p:cNvPr id="36" name="Rectangle 35">
            <a:extLst>
              <a:ext uri="{FF2B5EF4-FFF2-40B4-BE49-F238E27FC236}">
                <a16:creationId xmlns:a16="http://schemas.microsoft.com/office/drawing/2014/main" id="{8E2EB503-A017-4457-A105-53638C97D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F6E1F86D-7A31-4AE1-9CC1-53F176797707}"/>
              </a:ext>
            </a:extLst>
          </p:cNvPr>
          <p:cNvPicPr>
            <a:picLocks noGrp="1" noChangeAspect="1"/>
          </p:cNvPicPr>
          <p:nvPr>
            <p:ph idx="1"/>
          </p:nvPr>
        </p:nvPicPr>
        <p:blipFill>
          <a:blip r:embed="rId2"/>
          <a:stretch>
            <a:fillRect/>
          </a:stretch>
        </p:blipFill>
        <p:spPr>
          <a:xfrm>
            <a:off x="932988" y="472131"/>
            <a:ext cx="2630330" cy="3507108"/>
          </a:xfrm>
          <a:prstGeom prst="rect">
            <a:avLst/>
          </a:prstGeom>
        </p:spPr>
      </p:pic>
      <p:pic>
        <p:nvPicPr>
          <p:cNvPr id="5" name="Picture 4">
            <a:extLst>
              <a:ext uri="{FF2B5EF4-FFF2-40B4-BE49-F238E27FC236}">
                <a16:creationId xmlns:a16="http://schemas.microsoft.com/office/drawing/2014/main" id="{8FB796D1-924D-405E-A858-8062EB953471}"/>
              </a:ext>
            </a:extLst>
          </p:cNvPr>
          <p:cNvPicPr>
            <a:picLocks noChangeAspect="1"/>
          </p:cNvPicPr>
          <p:nvPr/>
        </p:nvPicPr>
        <p:blipFill>
          <a:blip r:embed="rId3"/>
          <a:stretch>
            <a:fillRect/>
          </a:stretch>
        </p:blipFill>
        <p:spPr>
          <a:xfrm>
            <a:off x="4666002" y="472131"/>
            <a:ext cx="2630330" cy="3507108"/>
          </a:xfrm>
          <a:prstGeom prst="rect">
            <a:avLst/>
          </a:prstGeom>
        </p:spPr>
      </p:pic>
      <p:pic>
        <p:nvPicPr>
          <p:cNvPr id="6" name="Picture 5">
            <a:extLst>
              <a:ext uri="{FF2B5EF4-FFF2-40B4-BE49-F238E27FC236}">
                <a16:creationId xmlns:a16="http://schemas.microsoft.com/office/drawing/2014/main" id="{99EE41AC-A6BC-4CCE-872E-4A9C2488DFAF}"/>
              </a:ext>
            </a:extLst>
          </p:cNvPr>
          <p:cNvPicPr>
            <a:picLocks noChangeAspect="1"/>
          </p:cNvPicPr>
          <p:nvPr/>
        </p:nvPicPr>
        <p:blipFill>
          <a:blip r:embed="rId4"/>
          <a:stretch>
            <a:fillRect/>
          </a:stretch>
        </p:blipFill>
        <p:spPr>
          <a:xfrm>
            <a:off x="8406595" y="472131"/>
            <a:ext cx="2630330" cy="3507108"/>
          </a:xfrm>
          <a:prstGeom prst="rect">
            <a:avLst/>
          </a:prstGeom>
        </p:spPr>
      </p:pic>
      <p:sp>
        <p:nvSpPr>
          <p:cNvPr id="7" name="TextBox 6">
            <a:extLst>
              <a:ext uri="{FF2B5EF4-FFF2-40B4-BE49-F238E27FC236}">
                <a16:creationId xmlns:a16="http://schemas.microsoft.com/office/drawing/2014/main" id="{B62265EC-DA14-4593-8C2A-B2D24A460CE9}"/>
              </a:ext>
            </a:extLst>
          </p:cNvPr>
          <p:cNvSpPr txBox="1"/>
          <p:nvPr/>
        </p:nvSpPr>
        <p:spPr>
          <a:xfrm>
            <a:off x="8922584" y="6370442"/>
            <a:ext cx="3259666" cy="369332"/>
          </a:xfrm>
          <a:prstGeom prst="rect">
            <a:avLst/>
          </a:prstGeom>
          <a:noFill/>
        </p:spPr>
        <p:txBody>
          <a:bodyPr wrap="square" rtlCol="0">
            <a:spAutoFit/>
          </a:bodyPr>
          <a:lstStyle/>
          <a:p>
            <a:r>
              <a:rPr lang="en-US" b="1" dirty="0">
                <a:solidFill>
                  <a:schemeClr val="bg1"/>
                </a:solidFill>
              </a:rPr>
              <a:t>www.trioenergyalliance.com</a:t>
            </a:r>
            <a:endParaRPr lang="en-US" dirty="0"/>
          </a:p>
        </p:txBody>
      </p:sp>
    </p:spTree>
    <p:extLst>
      <p:ext uri="{BB962C8B-B14F-4D97-AF65-F5344CB8AC3E}">
        <p14:creationId xmlns:p14="http://schemas.microsoft.com/office/powerpoint/2010/main" val="1543147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47FDA93B-073E-49DB-B904-7C7D0E8E0A8B}"/>
              </a:ext>
            </a:extLst>
          </p:cNvPr>
          <p:cNvSpPr>
            <a:spLocks noGrp="1"/>
          </p:cNvSpPr>
          <p:nvPr>
            <p:ph type="title"/>
          </p:nvPr>
        </p:nvSpPr>
        <p:spPr>
          <a:xfrm>
            <a:off x="298580" y="643467"/>
            <a:ext cx="4578219" cy="1375608"/>
          </a:xfrm>
        </p:spPr>
        <p:txBody>
          <a:bodyPr anchor="ctr">
            <a:normAutofit fontScale="90000"/>
          </a:bodyPr>
          <a:lstStyle/>
          <a:p>
            <a:pPr>
              <a:lnSpc>
                <a:spcPct val="90000"/>
              </a:lnSpc>
            </a:pPr>
            <a:r>
              <a:rPr lang="en-US" sz="3100" b="1" dirty="0">
                <a:solidFill>
                  <a:schemeClr val="bg1"/>
                </a:solidFill>
              </a:rPr>
              <a:t>Next Steps:</a:t>
            </a:r>
            <a:br>
              <a:rPr lang="en-US" sz="3100" b="1" dirty="0">
                <a:solidFill>
                  <a:schemeClr val="bg1"/>
                </a:solidFill>
              </a:rPr>
            </a:br>
            <a:r>
              <a:rPr lang="en-US" sz="3100" b="1" dirty="0">
                <a:solidFill>
                  <a:schemeClr val="bg1"/>
                </a:solidFill>
              </a:rPr>
              <a:t>What Trio Energy Alliance Needs to Proceed</a:t>
            </a:r>
          </a:p>
        </p:txBody>
      </p:sp>
      <p:sp>
        <p:nvSpPr>
          <p:cNvPr id="3" name="Content Placeholder 2">
            <a:extLst>
              <a:ext uri="{FF2B5EF4-FFF2-40B4-BE49-F238E27FC236}">
                <a16:creationId xmlns:a16="http://schemas.microsoft.com/office/drawing/2014/main" id="{82E7CFF4-CAC5-43BE-8C07-15882225F9D8}"/>
              </a:ext>
            </a:extLst>
          </p:cNvPr>
          <p:cNvSpPr>
            <a:spLocks noGrp="1"/>
          </p:cNvSpPr>
          <p:nvPr>
            <p:ph idx="1"/>
          </p:nvPr>
        </p:nvSpPr>
        <p:spPr>
          <a:xfrm>
            <a:off x="298580" y="2662542"/>
            <a:ext cx="4999357" cy="2938158"/>
          </a:xfrm>
        </p:spPr>
        <p:txBody>
          <a:bodyPr>
            <a:normAutofit/>
          </a:bodyPr>
          <a:lstStyle/>
          <a:p>
            <a:endParaRPr lang="en-US" dirty="0">
              <a:solidFill>
                <a:schemeClr val="bg1"/>
              </a:solidFill>
            </a:endParaRPr>
          </a:p>
          <a:p>
            <a:r>
              <a:rPr lang="en-US" b="1" dirty="0">
                <a:solidFill>
                  <a:schemeClr val="bg1"/>
                </a:solidFill>
              </a:rPr>
              <a:t>All pages of last 12 months utility bills</a:t>
            </a:r>
          </a:p>
          <a:p>
            <a:pPr marL="0" indent="0">
              <a:buNone/>
            </a:pPr>
            <a:endParaRPr lang="en-US" dirty="0">
              <a:solidFill>
                <a:schemeClr val="bg1"/>
              </a:solidFill>
            </a:endParaRPr>
          </a:p>
          <a:p>
            <a:r>
              <a:rPr lang="en-US" b="1" dirty="0">
                <a:solidFill>
                  <a:schemeClr val="bg1"/>
                </a:solidFill>
              </a:rPr>
              <a:t>Completed Proposal Information Worksheet</a:t>
            </a:r>
          </a:p>
        </p:txBody>
      </p:sp>
      <p:pic>
        <p:nvPicPr>
          <p:cNvPr id="7" name="Graphic 6" descr="Checkmark">
            <a:extLst>
              <a:ext uri="{FF2B5EF4-FFF2-40B4-BE49-F238E27FC236}">
                <a16:creationId xmlns:a16="http://schemas.microsoft.com/office/drawing/2014/main" id="{617D75A2-E5AA-48D7-AB64-2B8EFF3550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7616" y="972608"/>
            <a:ext cx="4900269" cy="4900269"/>
          </a:xfrm>
          <a:prstGeom prst="rect">
            <a:avLst/>
          </a:prstGeom>
        </p:spPr>
      </p:pic>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TextBox 3">
            <a:extLst>
              <a:ext uri="{FF2B5EF4-FFF2-40B4-BE49-F238E27FC236}">
                <a16:creationId xmlns:a16="http://schemas.microsoft.com/office/drawing/2014/main" id="{6BD35DB1-8497-4305-BCB8-88137A510F49}"/>
              </a:ext>
            </a:extLst>
          </p:cNvPr>
          <p:cNvSpPr txBox="1"/>
          <p:nvPr/>
        </p:nvSpPr>
        <p:spPr>
          <a:xfrm>
            <a:off x="926668" y="6325296"/>
            <a:ext cx="3322041" cy="369332"/>
          </a:xfrm>
          <a:prstGeom prst="rect">
            <a:avLst/>
          </a:prstGeom>
          <a:noFill/>
        </p:spPr>
        <p:txBody>
          <a:bodyPr wrap="square" rtlCol="0">
            <a:spAutoFit/>
          </a:bodyPr>
          <a:lstStyle/>
          <a:p>
            <a:r>
              <a:rPr lang="en-US" dirty="0">
                <a:solidFill>
                  <a:schemeClr val="bg1"/>
                </a:solidFill>
              </a:rPr>
              <a:t>www.trioenergyalliance.com</a:t>
            </a:r>
          </a:p>
        </p:txBody>
      </p:sp>
    </p:spTree>
    <p:extLst>
      <p:ext uri="{BB962C8B-B14F-4D97-AF65-F5344CB8AC3E}">
        <p14:creationId xmlns:p14="http://schemas.microsoft.com/office/powerpoint/2010/main" val="568761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6019A0-CD08-4986-8D6D-8D35B8959C5C}"/>
              </a:ext>
            </a:extLst>
          </p:cNvPr>
          <p:cNvSpPr>
            <a:spLocks noGrp="1"/>
          </p:cNvSpPr>
          <p:nvPr>
            <p:ph idx="1"/>
          </p:nvPr>
        </p:nvSpPr>
        <p:spPr>
          <a:xfrm>
            <a:off x="677334" y="1253067"/>
            <a:ext cx="6155266" cy="4351866"/>
          </a:xfrm>
        </p:spPr>
        <p:txBody>
          <a:bodyPr anchor="ctr">
            <a:normAutofit/>
          </a:bodyPr>
          <a:lstStyle/>
          <a:p>
            <a:pPr marL="0" indent="0" algn="ctr">
              <a:buNone/>
            </a:pPr>
            <a:r>
              <a:rPr lang="en-US" sz="3600" b="1" dirty="0"/>
              <a:t>Trio Energy Alliance, Inc.</a:t>
            </a:r>
          </a:p>
          <a:p>
            <a:pPr marL="0" indent="0" algn="ctr">
              <a:buNone/>
            </a:pPr>
            <a:r>
              <a:rPr lang="en-US" sz="3200" b="1" dirty="0"/>
              <a:t>Mark Ware, CTO</a:t>
            </a:r>
          </a:p>
          <a:p>
            <a:pPr marL="0" indent="0" algn="ctr">
              <a:buNone/>
            </a:pPr>
            <a:r>
              <a:rPr lang="en-US" sz="2800" b="1" dirty="0"/>
              <a:t>tech@trioenergyalliance.com</a:t>
            </a:r>
          </a:p>
          <a:p>
            <a:pPr marL="0" indent="0" algn="ctr">
              <a:buNone/>
            </a:pPr>
            <a:r>
              <a:rPr lang="en-US" sz="3200" b="1" dirty="0"/>
              <a:t>(208) 250-7048</a:t>
            </a:r>
          </a:p>
          <a:p>
            <a:pPr marL="0" indent="0" algn="ctr">
              <a:buNone/>
            </a:pPr>
            <a:endParaRPr lang="en-US" dirty="0"/>
          </a:p>
        </p:txBody>
      </p:sp>
      <p:sp>
        <p:nvSpPr>
          <p:cNvPr id="15" name="Rectangle 14">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7" name="Straight Connector 16">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21"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A23CA01-CAB0-4252-B1FF-932D61859EFC}"/>
              </a:ext>
            </a:extLst>
          </p:cNvPr>
          <p:cNvSpPr>
            <a:spLocks noGrp="1"/>
          </p:cNvSpPr>
          <p:nvPr>
            <p:ph type="title"/>
          </p:nvPr>
        </p:nvSpPr>
        <p:spPr>
          <a:xfrm>
            <a:off x="7829658" y="1253067"/>
            <a:ext cx="3685008" cy="4351866"/>
          </a:xfrm>
        </p:spPr>
        <p:txBody>
          <a:bodyPr anchor="ctr">
            <a:normAutofit/>
          </a:bodyPr>
          <a:lstStyle/>
          <a:p>
            <a:r>
              <a:rPr lang="en-US" sz="3200" b="1" dirty="0">
                <a:solidFill>
                  <a:schemeClr val="bg1"/>
                </a:solidFill>
              </a:rPr>
              <a:t>USES</a:t>
            </a:r>
            <a:r>
              <a:rPr lang="en-US" sz="1800" spc="-10" baseline="30000" dirty="0">
                <a:effectLst/>
                <a:latin typeface="Arial" panose="020B0604020202020204" pitchFamily="34" charset="0"/>
                <a:ea typeface="Tahoma" panose="020B0604030504040204" pitchFamily="34" charset="0"/>
                <a:cs typeface="Arial" panose="020B0604020202020204" pitchFamily="34" charset="0"/>
              </a:rPr>
              <a:t> </a:t>
            </a:r>
            <a:r>
              <a:rPr lang="en-US" spc="-10" baseline="30000" dirty="0">
                <a:solidFill>
                  <a:schemeClr val="bg1"/>
                </a:solidFill>
                <a:effectLst/>
                <a:latin typeface="Arial" panose="020B0604020202020204" pitchFamily="34" charset="0"/>
                <a:ea typeface="Tahoma" panose="020B0604030504040204" pitchFamily="34" charset="0"/>
                <a:cs typeface="Arial" panose="020B0604020202020204" pitchFamily="34" charset="0"/>
              </a:rPr>
              <a:t>®</a:t>
            </a:r>
            <a:r>
              <a:rPr lang="en-US" sz="3200" b="1" dirty="0">
                <a:solidFill>
                  <a:schemeClr val="bg1"/>
                </a:solidFill>
              </a:rPr>
              <a:t> Authorized Distributor</a:t>
            </a:r>
            <a:br>
              <a:rPr lang="en-US" sz="2300" b="1" dirty="0">
                <a:solidFill>
                  <a:schemeClr val="bg1"/>
                </a:solidFill>
              </a:rPr>
            </a:br>
            <a:br>
              <a:rPr lang="en-US" sz="2300" b="1" dirty="0">
                <a:solidFill>
                  <a:schemeClr val="bg1"/>
                </a:solidFill>
              </a:rPr>
            </a:br>
            <a:br>
              <a:rPr lang="en-US" sz="2300" b="1" dirty="0">
                <a:solidFill>
                  <a:schemeClr val="bg1"/>
                </a:solidFill>
              </a:rPr>
            </a:br>
            <a:r>
              <a:rPr lang="en-US" sz="2000" b="1" dirty="0">
                <a:solidFill>
                  <a:schemeClr val="bg1"/>
                </a:solidFill>
              </a:rPr>
              <a:t>www.trioenergyalliance</a:t>
            </a:r>
            <a:r>
              <a:rPr lang="en-US" sz="2300" b="1" dirty="0">
                <a:solidFill>
                  <a:schemeClr val="bg1"/>
                </a:solidFill>
              </a:rPr>
              <a:t>.</a:t>
            </a:r>
            <a:r>
              <a:rPr lang="en-US" sz="1800" b="1" dirty="0">
                <a:solidFill>
                  <a:schemeClr val="bg1"/>
                </a:solidFill>
              </a:rPr>
              <a:t>c</a:t>
            </a:r>
            <a:r>
              <a:rPr lang="en-US" sz="2000" b="1" dirty="0">
                <a:solidFill>
                  <a:schemeClr val="bg1"/>
                </a:solidFill>
              </a:rPr>
              <a:t>om</a:t>
            </a:r>
            <a:r>
              <a:rPr lang="en-US" sz="2300" b="1" dirty="0">
                <a:solidFill>
                  <a:schemeClr val="bg1"/>
                </a:solidFill>
              </a:rPr>
              <a:t>	</a:t>
            </a:r>
          </a:p>
        </p:txBody>
      </p:sp>
    </p:spTree>
    <p:extLst>
      <p:ext uri="{BB962C8B-B14F-4D97-AF65-F5344CB8AC3E}">
        <p14:creationId xmlns:p14="http://schemas.microsoft.com/office/powerpoint/2010/main" val="3708648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038396-DFDF-417B-B789-43A03BFAE24A}"/>
              </a:ext>
            </a:extLst>
          </p:cNvPr>
          <p:cNvSpPr>
            <a:spLocks noGrp="1"/>
          </p:cNvSpPr>
          <p:nvPr>
            <p:ph type="title"/>
          </p:nvPr>
        </p:nvSpPr>
        <p:spPr>
          <a:xfrm>
            <a:off x="1" y="1382486"/>
            <a:ext cx="4200062" cy="4093028"/>
          </a:xfrm>
        </p:spPr>
        <p:txBody>
          <a:bodyPr anchor="ctr">
            <a:normAutofit/>
          </a:bodyPr>
          <a:lstStyle/>
          <a:p>
            <a:pPr>
              <a:lnSpc>
                <a:spcPct val="90000"/>
              </a:lnSpc>
            </a:pPr>
            <a:r>
              <a:rPr lang="en-US" sz="3400" b="1" dirty="0">
                <a:solidFill>
                  <a:srgbClr val="5CAE24"/>
                </a:solidFill>
              </a:rPr>
              <a:t>WHAT USES® DOES</a:t>
            </a:r>
            <a:br>
              <a:rPr lang="en-US" sz="3400" dirty="0"/>
            </a:br>
            <a:br>
              <a:rPr lang="en-US" sz="3400" dirty="0"/>
            </a:br>
            <a:r>
              <a:rPr lang="en-US" sz="3400" dirty="0"/>
              <a:t>Underwriters Laboratory's Characterization of the USES® Technology</a:t>
            </a:r>
            <a:br>
              <a:rPr lang="en-US" sz="3400" dirty="0"/>
            </a:br>
            <a:endParaRPr lang="en-US" sz="3400" dirty="0"/>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6053AFB-2A10-491F-8490-C77DFED310B5}"/>
              </a:ext>
            </a:extLst>
          </p:cNvPr>
          <p:cNvGraphicFramePr>
            <a:graphicFrameLocks noGrp="1"/>
          </p:cNvGraphicFramePr>
          <p:nvPr>
            <p:ph idx="1"/>
            <p:extLst>
              <p:ext uri="{D42A27DB-BD31-4B8C-83A1-F6EECF244321}">
                <p14:modId xmlns:p14="http://schemas.microsoft.com/office/powerpoint/2010/main" val="2687624815"/>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A6777E1-99FA-4524-91A4-D9EDDBE75865}"/>
              </a:ext>
            </a:extLst>
          </p:cNvPr>
          <p:cNvSpPr txBox="1"/>
          <p:nvPr/>
        </p:nvSpPr>
        <p:spPr>
          <a:xfrm>
            <a:off x="106598" y="6266576"/>
            <a:ext cx="3165240" cy="369332"/>
          </a:xfrm>
          <a:prstGeom prst="rect">
            <a:avLst/>
          </a:prstGeom>
          <a:noFill/>
        </p:spPr>
        <p:txBody>
          <a:bodyPr wrap="square" rtlCol="0">
            <a:spAutoFit/>
          </a:bodyPr>
          <a:lstStyle/>
          <a:p>
            <a:r>
              <a:rPr lang="en-US" dirty="0">
                <a:solidFill>
                  <a:schemeClr val="accent2"/>
                </a:solidFill>
              </a:rPr>
              <a:t>www.trioenergyalliance.com</a:t>
            </a:r>
          </a:p>
        </p:txBody>
      </p:sp>
    </p:spTree>
    <p:extLst>
      <p:ext uri="{BB962C8B-B14F-4D97-AF65-F5344CB8AC3E}">
        <p14:creationId xmlns:p14="http://schemas.microsoft.com/office/powerpoint/2010/main" val="2914177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7DEF68-A862-4F6F-ABF3-3AE7EC3CAE96}"/>
              </a:ext>
            </a:extLst>
          </p:cNvPr>
          <p:cNvSpPr>
            <a:spLocks noGrp="1"/>
          </p:cNvSpPr>
          <p:nvPr>
            <p:ph type="title"/>
          </p:nvPr>
        </p:nvSpPr>
        <p:spPr>
          <a:xfrm>
            <a:off x="1333502" y="609600"/>
            <a:ext cx="8596668" cy="1320800"/>
          </a:xfrm>
        </p:spPr>
        <p:txBody>
          <a:bodyPr>
            <a:normAutofit/>
          </a:bodyPr>
          <a:lstStyle/>
          <a:p>
            <a:r>
              <a:rPr lang="en-US" dirty="0"/>
              <a:t>Certifications and Approvals</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2138E84A-9A12-4556-8930-2305C3C73182}"/>
              </a:ext>
            </a:extLst>
          </p:cNvPr>
          <p:cNvSpPr>
            <a:spLocks noGrp="1"/>
          </p:cNvSpPr>
          <p:nvPr>
            <p:ph idx="1"/>
          </p:nvPr>
        </p:nvSpPr>
        <p:spPr>
          <a:xfrm>
            <a:off x="1333502" y="1895879"/>
            <a:ext cx="10176193" cy="4352521"/>
          </a:xfrm>
        </p:spPr>
        <p:txBody>
          <a:bodyPr>
            <a:normAutofit lnSpcReduction="10000"/>
          </a:bodyPr>
          <a:lstStyle/>
          <a:p>
            <a:pPr marL="0" marR="0" indent="457200">
              <a:lnSpc>
                <a:spcPct val="90000"/>
              </a:lnSpc>
              <a:spcBef>
                <a:spcPts val="0"/>
              </a:spcBef>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Underwriters Lab [UL]: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File #E132743 Category:5B81 Industrial Control Equipment</a:t>
            </a:r>
          </a:p>
          <a:p>
            <a:pPr marL="0" marR="0" indent="0">
              <a:lnSpc>
                <a:spcPct val="90000"/>
              </a:lnSpc>
              <a:spcBef>
                <a:spcPts val="0"/>
              </a:spcBef>
              <a:spcAft>
                <a:spcPts val="0"/>
              </a:spcAft>
              <a:buNone/>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457200">
              <a:lnSpc>
                <a:spcPct val="90000"/>
              </a:lnSpc>
              <a:spcBef>
                <a:spcPts val="0"/>
              </a:spcBef>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Canadian Standards Ass [CSA]: Category: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LR99910 / Master Contract: 234841</a:t>
            </a:r>
          </a:p>
          <a:p>
            <a:pPr marL="0" marR="0" indent="0">
              <a:lnSpc>
                <a:spcPct val="90000"/>
              </a:lnSpc>
              <a:spcBef>
                <a:spcPts val="0"/>
              </a:spcBef>
              <a:spcAft>
                <a:spcPts val="0"/>
              </a:spcAft>
              <a:buNone/>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457200">
              <a:lnSpc>
                <a:spcPct val="90000"/>
              </a:lnSpc>
              <a:spcBef>
                <a:spcPts val="0"/>
              </a:spcBef>
              <a:spcAft>
                <a:spcPts val="0"/>
              </a:spcAft>
            </a:pP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Conformité</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Européene</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[CE Mark]: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Directive 2006/95/EC: The Low Voltage Directive </a:t>
            </a:r>
            <a:r>
              <a:rPr lang="en-US" sz="1600" dirty="0">
                <a:effectLst/>
                <a:latin typeface="Times New Roman" panose="02020603050405020304" pitchFamily="18" charset="0"/>
                <a:ea typeface="Times New Roman" panose="02020603050405020304" pitchFamily="18" charset="0"/>
              </a:rPr>
              <a:t>Standards: IEC 61558-1 	Safety of power transformers, power supplies &amp; similar products 2005 </a:t>
            </a:r>
          </a:p>
          <a:p>
            <a:pPr marL="0" marR="0" indent="0">
              <a:lnSpc>
                <a:spcPct val="90000"/>
              </a:lnSpc>
              <a:spcBef>
                <a:spcPts val="0"/>
              </a:spcBef>
              <a:spcAft>
                <a:spcPts val="0"/>
              </a:spcAft>
              <a:buNone/>
            </a:pPr>
            <a:endParaRPr lang="en-US" sz="1600" dirty="0">
              <a:effectLst/>
              <a:latin typeface="Times New Roman" panose="02020603050405020304" pitchFamily="18" charset="0"/>
              <a:ea typeface="Times New Roman" panose="02020603050405020304" pitchFamily="18" charset="0"/>
            </a:endParaRPr>
          </a:p>
          <a:p>
            <a:pPr marL="0" marR="0" indent="457200">
              <a:lnSpc>
                <a:spcPct val="90000"/>
              </a:lnSpc>
              <a:spcBef>
                <a:spcPts val="0"/>
              </a:spcBef>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Patent Numbers: </a:t>
            </a:r>
          </a:p>
          <a:p>
            <a:pPr marL="457200" marR="0" indent="457200">
              <a:lnSpc>
                <a:spcPct val="110000"/>
              </a:lnSpc>
              <a:spcBef>
                <a:spcPts val="0"/>
              </a:spcBef>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US: 20120194313 - A.C. Power Conditioning Circuit</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marR="0" indent="457200">
              <a:lnSpc>
                <a:spcPct val="110000"/>
              </a:lnSpc>
              <a:spcBef>
                <a:spcPts val="0"/>
              </a:spcBef>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International: WO2012102691 – AC Power Conditioning Circuit</a:t>
            </a:r>
          </a:p>
          <a:p>
            <a:pPr marL="457200" indent="457200">
              <a:lnSpc>
                <a:spcPct val="110000"/>
              </a:lnSpc>
              <a:spcBef>
                <a:spcPts val="0"/>
              </a:spcBef>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US:  5105327 – A.C. Power Conditioning Circuit</a:t>
            </a:r>
          </a:p>
          <a:p>
            <a:pPr marL="457200" indent="0">
              <a:lnSpc>
                <a:spcPct val="90000"/>
              </a:lnSpc>
              <a:spcBef>
                <a:spcPts val="0"/>
              </a:spcBef>
              <a:spcAft>
                <a:spcPts val="600"/>
              </a:spcAft>
              <a:buNone/>
            </a:pP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457200">
              <a:lnSpc>
                <a:spcPct val="90000"/>
              </a:lnSpc>
              <a:spcBef>
                <a:spcPts val="0"/>
              </a:spcBef>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General Services Administration [GSA]: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Schedule 70: General Purpose Commercial Information Technology 	Equipment, </a:t>
            </a:r>
            <a:r>
              <a:rPr lang="en-US" sz="1600" dirty="0">
                <a:effectLst/>
                <a:latin typeface="Times New Roman" panose="02020603050405020304" pitchFamily="18" charset="0"/>
                <a:ea typeface="Times New Roman" panose="02020603050405020304" pitchFamily="18" charset="0"/>
              </a:rPr>
              <a:t>Software and Services: Cooperative Purchasing and Surge Suppressor</a:t>
            </a:r>
          </a:p>
          <a:p>
            <a:pPr marL="0" marR="0" indent="0">
              <a:lnSpc>
                <a:spcPct val="90000"/>
              </a:lnSpc>
              <a:spcBef>
                <a:spcPts val="0"/>
              </a:spcBef>
              <a:spcAft>
                <a:spcPts val="0"/>
              </a:spcAft>
              <a:buNone/>
            </a:pPr>
            <a:endParaRPr lang="en-US" sz="1600" dirty="0">
              <a:effectLst/>
              <a:latin typeface="Times New Roman" panose="02020603050405020304" pitchFamily="18" charset="0"/>
              <a:ea typeface="Times New Roman" panose="02020603050405020304" pitchFamily="18" charset="0"/>
            </a:endParaRPr>
          </a:p>
          <a:p>
            <a:pPr marL="0" marR="0" indent="457200">
              <a:lnSpc>
                <a:spcPct val="90000"/>
              </a:lnSpc>
              <a:spcBef>
                <a:spcPts val="0"/>
              </a:spcBef>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New York City Approval: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Submission #:  92A0390</a:t>
            </a:r>
          </a:p>
          <a:p>
            <a:pPr marL="0" marR="0" indent="0">
              <a:lnSpc>
                <a:spcPct val="90000"/>
              </a:lnSpc>
              <a:spcBef>
                <a:spcPts val="0"/>
              </a:spcBef>
              <a:spcAft>
                <a:spcPts val="0"/>
              </a:spcAft>
              <a:buNone/>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Funacion</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Institito</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Ingenieria</a:t>
            </a: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Caracas, Venezuela: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Electric and Electric System Engineering Center Test 	Report No, 24-000593</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457200">
              <a:lnSpc>
                <a:spcPct val="90000"/>
              </a:lnSpc>
              <a:spcBef>
                <a:spcPts val="0"/>
              </a:spcBef>
              <a:spcAft>
                <a:spcPts val="0"/>
              </a:spcAft>
            </a:pP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457200">
              <a:lnSpc>
                <a:spcPct val="90000"/>
              </a:lnSpc>
              <a:spcBef>
                <a:spcPts val="0"/>
              </a:spcBef>
              <a:spcAft>
                <a:spcPts val="0"/>
              </a:spcAft>
            </a:pP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457200">
              <a:lnSpc>
                <a:spcPct val="90000"/>
              </a:lnSpc>
              <a:spcBef>
                <a:spcPts val="0"/>
              </a:spcBef>
              <a:spcAft>
                <a:spcPts val="0"/>
              </a:spcAft>
            </a:pP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90000"/>
              </a:lnSpc>
            </a:pPr>
            <a:endParaRPr lang="en-US" sz="1400"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 name="TextBox 6">
            <a:extLst>
              <a:ext uri="{FF2B5EF4-FFF2-40B4-BE49-F238E27FC236}">
                <a16:creationId xmlns:a16="http://schemas.microsoft.com/office/drawing/2014/main" id="{C974098B-5CCF-4D8B-A635-3EFD47FE630C}"/>
              </a:ext>
            </a:extLst>
          </p:cNvPr>
          <p:cNvSpPr txBox="1"/>
          <p:nvPr/>
        </p:nvSpPr>
        <p:spPr>
          <a:xfrm>
            <a:off x="9504727" y="132206"/>
            <a:ext cx="2687273" cy="369332"/>
          </a:xfrm>
          <a:prstGeom prst="rect">
            <a:avLst/>
          </a:prstGeom>
          <a:noFill/>
        </p:spPr>
        <p:txBody>
          <a:bodyPr wrap="square" rtlCol="0">
            <a:spAutoFit/>
          </a:bodyPr>
          <a:lstStyle/>
          <a:p>
            <a:r>
              <a:rPr lang="en-US" b="1" dirty="0">
                <a:solidFill>
                  <a:schemeClr val="bg1"/>
                </a:solidFill>
              </a:rPr>
              <a:t>www.PowerShaver.com</a:t>
            </a:r>
            <a:endParaRPr lang="en-US" dirty="0"/>
          </a:p>
        </p:txBody>
      </p:sp>
      <p:sp>
        <p:nvSpPr>
          <p:cNvPr id="6" name="TextBox 5">
            <a:extLst>
              <a:ext uri="{FF2B5EF4-FFF2-40B4-BE49-F238E27FC236}">
                <a16:creationId xmlns:a16="http://schemas.microsoft.com/office/drawing/2014/main" id="{C75E387A-AB7C-4ADF-9498-BA88435F761B}"/>
              </a:ext>
            </a:extLst>
          </p:cNvPr>
          <p:cNvSpPr txBox="1"/>
          <p:nvPr/>
        </p:nvSpPr>
        <p:spPr>
          <a:xfrm>
            <a:off x="8957570" y="6280395"/>
            <a:ext cx="3179982" cy="369332"/>
          </a:xfrm>
          <a:prstGeom prst="rect">
            <a:avLst/>
          </a:prstGeom>
          <a:noFill/>
        </p:spPr>
        <p:txBody>
          <a:bodyPr wrap="square" rtlCol="0">
            <a:spAutoFit/>
          </a:bodyPr>
          <a:lstStyle/>
          <a:p>
            <a:r>
              <a:rPr lang="en-US" dirty="0"/>
              <a:t>www.trioenergyalliance.com</a:t>
            </a:r>
          </a:p>
        </p:txBody>
      </p:sp>
    </p:spTree>
    <p:extLst>
      <p:ext uri="{BB962C8B-B14F-4D97-AF65-F5344CB8AC3E}">
        <p14:creationId xmlns:p14="http://schemas.microsoft.com/office/powerpoint/2010/main" val="2183122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BF218-B08E-4027-8DDE-3AA0EB9DDAD8}"/>
              </a:ext>
            </a:extLst>
          </p:cNvPr>
          <p:cNvSpPr>
            <a:spLocks noGrp="1"/>
          </p:cNvSpPr>
          <p:nvPr>
            <p:ph type="title"/>
          </p:nvPr>
        </p:nvSpPr>
        <p:spPr>
          <a:xfrm>
            <a:off x="365568" y="199524"/>
            <a:ext cx="8596668" cy="772026"/>
          </a:xfrm>
        </p:spPr>
        <p:txBody>
          <a:bodyPr/>
          <a:lstStyle/>
          <a:p>
            <a:r>
              <a:rPr lang="en-US" b="1" dirty="0"/>
              <a:t>Product Specifications</a:t>
            </a:r>
          </a:p>
        </p:txBody>
      </p:sp>
      <p:pic>
        <p:nvPicPr>
          <p:cNvPr id="6" name="Picture 5">
            <a:extLst>
              <a:ext uri="{FF2B5EF4-FFF2-40B4-BE49-F238E27FC236}">
                <a16:creationId xmlns:a16="http://schemas.microsoft.com/office/drawing/2014/main" id="{35E99EE7-FF38-4C26-A6A6-C5D8EDC9731B}"/>
              </a:ext>
            </a:extLst>
          </p:cNvPr>
          <p:cNvPicPr>
            <a:picLocks noChangeAspect="1"/>
          </p:cNvPicPr>
          <p:nvPr/>
        </p:nvPicPr>
        <p:blipFill>
          <a:blip r:embed="rId2"/>
          <a:stretch>
            <a:fillRect/>
          </a:stretch>
        </p:blipFill>
        <p:spPr>
          <a:xfrm>
            <a:off x="365568" y="971550"/>
            <a:ext cx="9220200" cy="5886450"/>
          </a:xfrm>
          <a:prstGeom prst="rect">
            <a:avLst/>
          </a:prstGeom>
        </p:spPr>
      </p:pic>
      <p:sp>
        <p:nvSpPr>
          <p:cNvPr id="4" name="TextBox 3">
            <a:extLst>
              <a:ext uri="{FF2B5EF4-FFF2-40B4-BE49-F238E27FC236}">
                <a16:creationId xmlns:a16="http://schemas.microsoft.com/office/drawing/2014/main" id="{2754F8A5-A21D-4413-9615-46D1F374649A}"/>
              </a:ext>
            </a:extLst>
          </p:cNvPr>
          <p:cNvSpPr txBox="1"/>
          <p:nvPr/>
        </p:nvSpPr>
        <p:spPr>
          <a:xfrm>
            <a:off x="9223899" y="132206"/>
            <a:ext cx="2968101" cy="338554"/>
          </a:xfrm>
          <a:prstGeom prst="rect">
            <a:avLst/>
          </a:prstGeom>
          <a:noFill/>
        </p:spPr>
        <p:txBody>
          <a:bodyPr wrap="square" rtlCol="0">
            <a:spAutoFit/>
          </a:bodyPr>
          <a:lstStyle/>
          <a:p>
            <a:r>
              <a:rPr lang="en-US" sz="1600" b="1" dirty="0">
                <a:solidFill>
                  <a:schemeClr val="bg1"/>
                </a:solidFill>
              </a:rPr>
              <a:t>www.trioenergyalliance.com</a:t>
            </a:r>
            <a:endParaRPr lang="en-US" sz="1600" dirty="0"/>
          </a:p>
        </p:txBody>
      </p:sp>
    </p:spTree>
    <p:extLst>
      <p:ext uri="{BB962C8B-B14F-4D97-AF65-F5344CB8AC3E}">
        <p14:creationId xmlns:p14="http://schemas.microsoft.com/office/powerpoint/2010/main" val="3241517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8880-50CA-4901-892F-8B3DD7BAD056}"/>
              </a:ext>
            </a:extLst>
          </p:cNvPr>
          <p:cNvSpPr>
            <a:spLocks noGrp="1"/>
          </p:cNvSpPr>
          <p:nvPr>
            <p:ph type="title"/>
          </p:nvPr>
        </p:nvSpPr>
        <p:spPr>
          <a:xfrm>
            <a:off x="6686025" y="2883159"/>
            <a:ext cx="3139110" cy="1875453"/>
          </a:xfrm>
        </p:spPr>
        <p:txBody>
          <a:bodyPr>
            <a:noAutofit/>
          </a:bodyPr>
          <a:lstStyle/>
          <a:p>
            <a:r>
              <a:rPr lang="en-US" sz="4000" b="1" dirty="0"/>
              <a:t>Installation</a:t>
            </a:r>
            <a:br>
              <a:rPr lang="en-US" sz="4000" b="1" dirty="0"/>
            </a:br>
            <a:r>
              <a:rPr lang="en-US" sz="4000" b="1" dirty="0"/>
              <a:t>Instructions</a:t>
            </a:r>
          </a:p>
        </p:txBody>
      </p:sp>
      <p:graphicFrame>
        <p:nvGraphicFramePr>
          <p:cNvPr id="4" name="Object 3">
            <a:extLst>
              <a:ext uri="{FF2B5EF4-FFF2-40B4-BE49-F238E27FC236}">
                <a16:creationId xmlns:a16="http://schemas.microsoft.com/office/drawing/2014/main" id="{5ED5A1A5-986C-4B92-9B02-7649D10C011D}"/>
              </a:ext>
            </a:extLst>
          </p:cNvPr>
          <p:cNvGraphicFramePr>
            <a:graphicFrameLocks noChangeAspect="1"/>
          </p:cNvGraphicFramePr>
          <p:nvPr>
            <p:extLst>
              <p:ext uri="{D42A27DB-BD31-4B8C-83A1-F6EECF244321}">
                <p14:modId xmlns:p14="http://schemas.microsoft.com/office/powerpoint/2010/main" val="3016897076"/>
              </p:ext>
            </p:extLst>
          </p:nvPr>
        </p:nvGraphicFramePr>
        <p:xfrm>
          <a:off x="498447" y="0"/>
          <a:ext cx="5331901" cy="6858000"/>
        </p:xfrm>
        <a:graphic>
          <a:graphicData uri="http://schemas.openxmlformats.org/presentationml/2006/ole">
            <mc:AlternateContent xmlns:mc="http://schemas.openxmlformats.org/markup-compatibility/2006">
              <mc:Choice xmlns:v="urn:schemas-microsoft-com:vml" Requires="v">
                <p:oleObj name="Document" r:id="rId2" imgW="7780058" imgH="10072123" progId="Word.Document.12">
                  <p:embed/>
                </p:oleObj>
              </mc:Choice>
              <mc:Fallback>
                <p:oleObj name="Document" r:id="rId2" imgW="7780058" imgH="10072123" progId="Word.Document.12">
                  <p:embed/>
                  <p:pic>
                    <p:nvPicPr>
                      <p:cNvPr id="4" name="Object 3">
                        <a:extLst>
                          <a:ext uri="{FF2B5EF4-FFF2-40B4-BE49-F238E27FC236}">
                            <a16:creationId xmlns:a16="http://schemas.microsoft.com/office/drawing/2014/main" id="{5ED5A1A5-986C-4B92-9B02-7649D10C011D}"/>
                          </a:ext>
                        </a:extLst>
                      </p:cNvPr>
                      <p:cNvPicPr/>
                      <p:nvPr/>
                    </p:nvPicPr>
                    <p:blipFill>
                      <a:blip r:embed="rId3"/>
                      <a:stretch>
                        <a:fillRect/>
                      </a:stretch>
                    </p:blipFill>
                    <p:spPr>
                      <a:xfrm>
                        <a:off x="498447" y="0"/>
                        <a:ext cx="5331901" cy="6858000"/>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100961D2-453A-46E5-A190-8D3BE070FC15}"/>
              </a:ext>
            </a:extLst>
          </p:cNvPr>
          <p:cNvSpPr txBox="1"/>
          <p:nvPr/>
        </p:nvSpPr>
        <p:spPr>
          <a:xfrm>
            <a:off x="9052891" y="6400800"/>
            <a:ext cx="3139110" cy="369332"/>
          </a:xfrm>
          <a:prstGeom prst="rect">
            <a:avLst/>
          </a:prstGeom>
          <a:noFill/>
        </p:spPr>
        <p:txBody>
          <a:bodyPr wrap="square" rtlCol="0">
            <a:spAutoFit/>
          </a:bodyPr>
          <a:lstStyle/>
          <a:p>
            <a:r>
              <a:rPr lang="en-US" sz="1600" b="1" dirty="0">
                <a:solidFill>
                  <a:schemeClr val="bg1"/>
                </a:solidFill>
              </a:rPr>
              <a:t>www</a:t>
            </a:r>
            <a:r>
              <a:rPr lang="en-US" b="1" dirty="0">
                <a:solidFill>
                  <a:schemeClr val="bg1"/>
                </a:solidFill>
              </a:rPr>
              <a:t>.</a:t>
            </a:r>
            <a:r>
              <a:rPr lang="en-US" sz="1600" b="1" dirty="0">
                <a:solidFill>
                  <a:schemeClr val="bg1"/>
                </a:solidFill>
              </a:rPr>
              <a:t>trioenergyalliance</a:t>
            </a:r>
            <a:r>
              <a:rPr lang="en-US" b="1" dirty="0">
                <a:solidFill>
                  <a:schemeClr val="bg1"/>
                </a:solidFill>
              </a:rPr>
              <a:t>.</a:t>
            </a:r>
            <a:r>
              <a:rPr lang="en-US" sz="1600" b="1" dirty="0">
                <a:solidFill>
                  <a:schemeClr val="bg1"/>
                </a:solidFill>
              </a:rPr>
              <a:t>com</a:t>
            </a:r>
            <a:endParaRPr lang="en-US" dirty="0"/>
          </a:p>
        </p:txBody>
      </p:sp>
    </p:spTree>
    <p:extLst>
      <p:ext uri="{BB962C8B-B14F-4D97-AF65-F5344CB8AC3E}">
        <p14:creationId xmlns:p14="http://schemas.microsoft.com/office/powerpoint/2010/main" val="1087843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4CA23FEC-DAB2-41B0-AF81-5900E1D8CAE7}"/>
              </a:ext>
            </a:extLst>
          </p:cNvPr>
          <p:cNvGraphicFramePr>
            <a:graphicFrameLocks noGrp="1"/>
          </p:cNvGraphicFramePr>
          <p:nvPr>
            <p:ph idx="1"/>
            <p:extLst>
              <p:ext uri="{D42A27DB-BD31-4B8C-83A1-F6EECF244321}">
                <p14:modId xmlns:p14="http://schemas.microsoft.com/office/powerpoint/2010/main" val="764310518"/>
              </p:ext>
            </p:extLst>
          </p:nvPr>
        </p:nvGraphicFramePr>
        <p:xfrm>
          <a:off x="0" y="1702965"/>
          <a:ext cx="10366310" cy="5033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B628C3D9-7665-4EB6-9D97-6B11DA6CA37A}"/>
              </a:ext>
            </a:extLst>
          </p:cNvPr>
          <p:cNvSpPr>
            <a:spLocks noGrp="1"/>
          </p:cNvSpPr>
          <p:nvPr>
            <p:ph type="title"/>
          </p:nvPr>
        </p:nvSpPr>
        <p:spPr>
          <a:xfrm>
            <a:off x="677334" y="318782"/>
            <a:ext cx="8596668" cy="1384183"/>
          </a:xfrm>
        </p:spPr>
        <p:txBody>
          <a:bodyPr>
            <a:normAutofit fontScale="90000"/>
          </a:bodyPr>
          <a:lstStyle/>
          <a:p>
            <a:pPr marL="0" marR="0" lvl="0" indent="0" algn="ctr"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lang="en-US" b="1" dirty="0"/>
              <a:t>How USES® Works – 5 Methods</a:t>
            </a:r>
            <a:br>
              <a:rPr lang="en-US" dirty="0"/>
            </a:br>
            <a:br>
              <a:rPr kumimoji="0" lang="en-US" sz="1800" b="0" i="0" u="none" strike="noStrike" kern="1200" cap="none" spc="0" normalizeH="0" baseline="0" noProof="0" dirty="0">
                <a:ln>
                  <a:noFill/>
                </a:ln>
                <a:solidFill>
                  <a:srgbClr val="403F40"/>
                </a:solidFill>
                <a:effectLst/>
                <a:uLnTx/>
                <a:uFillTx/>
                <a:latin typeface="Tahoma" panose="020B0604030504040204" pitchFamily="34" charset="0"/>
                <a:ea typeface="Tahoma" panose="020B0604030504040204" pitchFamily="34" charset="0"/>
                <a:cs typeface="Times New Roman" panose="02020603050405020304" pitchFamily="18" charset="0"/>
              </a:rPr>
            </a:br>
            <a:r>
              <a:rPr kumimoji="0" lang="en-US" sz="1600" b="1" i="0" u="none" strike="noStrike" kern="1200" cap="none" spc="0" normalizeH="0" baseline="0" noProof="0" dirty="0">
                <a:ln>
                  <a:noFill/>
                </a:ln>
                <a:solidFill>
                  <a:srgbClr val="403F40"/>
                </a:solidFill>
                <a:effectLst/>
                <a:uLnTx/>
                <a:uFillTx/>
                <a:latin typeface="Tahoma" panose="020B0604030504040204" pitchFamily="34" charset="0"/>
                <a:ea typeface="Tahoma" panose="020B0604030504040204" pitchFamily="34" charset="0"/>
                <a:cs typeface="Times New Roman" panose="02020603050405020304" pitchFamily="18" charset="0"/>
              </a:rPr>
              <a:t>The patented USES</a:t>
            </a:r>
            <a:r>
              <a:rPr kumimoji="0" lang="en-US" sz="1600" b="1" i="0" u="none" strike="noStrike" kern="1200" cap="none" spc="0" normalizeH="0" baseline="30000" noProof="0" dirty="0">
                <a:ln>
                  <a:noFill/>
                </a:ln>
                <a:solidFill>
                  <a:srgbClr val="403F40"/>
                </a:solidFill>
                <a:effectLst/>
                <a:uLnTx/>
                <a:uFillTx/>
                <a:latin typeface="Tahoma" panose="020B0604030504040204" pitchFamily="34" charset="0"/>
                <a:ea typeface="Tahoma" panose="020B0604030504040204" pitchFamily="34" charset="0"/>
                <a:cs typeface="Times New Roman" panose="02020603050405020304" pitchFamily="18" charset="0"/>
              </a:rPr>
              <a:t>®</a:t>
            </a:r>
            <a:r>
              <a:rPr kumimoji="0" lang="en-US" sz="1600" b="1" i="0" u="none" strike="noStrike" kern="1200" cap="none" spc="0" normalizeH="0" baseline="0" noProof="0" dirty="0">
                <a:ln>
                  <a:noFill/>
                </a:ln>
                <a:solidFill>
                  <a:srgbClr val="403F40"/>
                </a:solidFill>
                <a:effectLst/>
                <a:uLnTx/>
                <a:uFillTx/>
                <a:latin typeface="Tahoma" panose="020B0604030504040204" pitchFamily="34" charset="0"/>
                <a:ea typeface="Tahoma" panose="020B0604030504040204" pitchFamily="34" charset="0"/>
                <a:cs typeface="Times New Roman" panose="02020603050405020304" pitchFamily="18" charset="0"/>
              </a:rPr>
              <a:t> technology is a dynamic, passive, res­onance-free magnetic field induction system that reduces kW demand and kWh consumption through five methods:</a:t>
            </a:r>
            <a:br>
              <a:rPr kumimoji="0" lang="en-US" sz="1600" b="1" i="0" u="none" strike="noStrike" kern="1200" cap="none" spc="0" normalizeH="0" baseline="0" noProof="0" dirty="0">
                <a:ln>
                  <a:noFill/>
                </a:ln>
                <a:solidFill>
                  <a:srgbClr val="403F40"/>
                </a:solidFill>
                <a:effectLst/>
                <a:uLnTx/>
                <a:uFillTx/>
                <a:latin typeface="Tahoma" panose="020B0604030504040204" pitchFamily="34" charset="0"/>
                <a:ea typeface="Tahoma" panose="020B0604030504040204" pitchFamily="34" charset="0"/>
                <a:cs typeface="Times New Roman" panose="02020603050405020304" pitchFamily="18" charset="0"/>
              </a:rPr>
            </a:br>
            <a:endParaRPr lang="en-US" sz="1600" b="1" dirty="0"/>
          </a:p>
        </p:txBody>
      </p:sp>
      <p:sp>
        <p:nvSpPr>
          <p:cNvPr id="3" name="TextBox 2">
            <a:extLst>
              <a:ext uri="{FF2B5EF4-FFF2-40B4-BE49-F238E27FC236}">
                <a16:creationId xmlns:a16="http://schemas.microsoft.com/office/drawing/2014/main" id="{E684EC74-FFC0-4085-9B32-6392192E6F4F}"/>
              </a:ext>
            </a:extLst>
          </p:cNvPr>
          <p:cNvSpPr txBox="1"/>
          <p:nvPr/>
        </p:nvSpPr>
        <p:spPr>
          <a:xfrm>
            <a:off x="9135122" y="6367028"/>
            <a:ext cx="2961804" cy="338554"/>
          </a:xfrm>
          <a:prstGeom prst="rect">
            <a:avLst/>
          </a:prstGeom>
          <a:noFill/>
        </p:spPr>
        <p:txBody>
          <a:bodyPr wrap="square" rtlCol="0">
            <a:spAutoFit/>
          </a:bodyPr>
          <a:lstStyle/>
          <a:p>
            <a:r>
              <a:rPr lang="en-US" sz="1600" b="1" dirty="0">
                <a:solidFill>
                  <a:schemeClr val="bg1"/>
                </a:solidFill>
              </a:rPr>
              <a:t>www.trioenergyalliance.com</a:t>
            </a:r>
            <a:endParaRPr lang="en-US" sz="1600" dirty="0"/>
          </a:p>
        </p:txBody>
      </p:sp>
    </p:spTree>
    <p:extLst>
      <p:ext uri="{BB962C8B-B14F-4D97-AF65-F5344CB8AC3E}">
        <p14:creationId xmlns:p14="http://schemas.microsoft.com/office/powerpoint/2010/main" val="2235492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89B5-0D00-447A-8CB0-8CAA6C164CD8}"/>
              </a:ext>
            </a:extLst>
          </p:cNvPr>
          <p:cNvSpPr>
            <a:spLocks noGrp="1"/>
          </p:cNvSpPr>
          <p:nvPr>
            <p:ph type="title"/>
          </p:nvPr>
        </p:nvSpPr>
        <p:spPr>
          <a:xfrm>
            <a:off x="419450" y="609600"/>
            <a:ext cx="8854552" cy="820615"/>
          </a:xfrm>
        </p:spPr>
        <p:txBody>
          <a:bodyPr>
            <a:normAutofit/>
          </a:bodyPr>
          <a:lstStyle/>
          <a:p>
            <a:r>
              <a:rPr lang="en-US" dirty="0"/>
              <a:t>Results Granite Asphalt Plant </a:t>
            </a:r>
          </a:p>
        </p:txBody>
      </p:sp>
      <p:sp>
        <p:nvSpPr>
          <p:cNvPr id="3" name="Content Placeholder 2">
            <a:extLst>
              <a:ext uri="{FF2B5EF4-FFF2-40B4-BE49-F238E27FC236}">
                <a16:creationId xmlns:a16="http://schemas.microsoft.com/office/drawing/2014/main" id="{0D4FD5EB-7963-4A32-9F26-019907817441}"/>
              </a:ext>
            </a:extLst>
          </p:cNvPr>
          <p:cNvSpPr>
            <a:spLocks noGrp="1"/>
          </p:cNvSpPr>
          <p:nvPr>
            <p:ph idx="1"/>
          </p:nvPr>
        </p:nvSpPr>
        <p:spPr>
          <a:xfrm>
            <a:off x="419451" y="1518407"/>
            <a:ext cx="8854552" cy="4729993"/>
          </a:xfrm>
        </p:spPr>
        <p:txBody>
          <a:bodyPr>
            <a:normAutofit/>
          </a:bodyPr>
          <a:lstStyle/>
          <a:p>
            <a:pPr>
              <a:lnSpc>
                <a:spcPct val="110000"/>
              </a:lnSpc>
              <a:spcBef>
                <a:spcPts val="0"/>
              </a:spcBef>
            </a:pPr>
            <a:r>
              <a:rPr lang="en-US" sz="1800" b="1" u="sng"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Real Power Demand Average (kW)</a:t>
            </a:r>
            <a:r>
              <a:rPr lang="en-US" sz="18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Real Power demand was </a:t>
            </a:r>
            <a:r>
              <a:rPr lang="en-US" sz="18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reduced by an average 18.88 kW (4.13%)</a:t>
            </a:r>
            <a:r>
              <a:rPr lang="en-US"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low load operational levels the USES</a:t>
            </a:r>
            <a:r>
              <a:rPr lang="en-US" sz="1800" baseline="30000" dirty="0">
                <a:solidFill>
                  <a:srgbClr val="333333"/>
                </a:solidFill>
                <a:effectLst/>
                <a:latin typeface="Calibri" panose="020F0502020204030204" pitchFamily="34" charset="0"/>
                <a:ea typeface="Times New Roman" panose="02020603050405020304" pitchFamily="18" charset="0"/>
                <a:sym typeface="Symbol" panose="05050102010706020507" pitchFamily="18" charset="2"/>
              </a:rPr>
              <a:t></a:t>
            </a:r>
            <a:r>
              <a:rPr lang="en-US"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Power Conditioners activated.  Each USES</a:t>
            </a:r>
            <a:r>
              <a:rPr lang="en-US" sz="1800" baseline="30000" dirty="0">
                <a:solidFill>
                  <a:srgbClr val="333333"/>
                </a:solidFill>
                <a:effectLst/>
                <a:latin typeface="Calibri" panose="020F0502020204030204" pitchFamily="34" charset="0"/>
                <a:ea typeface="Times New Roman" panose="02020603050405020304" pitchFamily="18" charset="0"/>
                <a:sym typeface="Symbol" panose="05050102010706020507" pitchFamily="18" charset="2"/>
              </a:rPr>
              <a:t></a:t>
            </a:r>
            <a:r>
              <a:rPr lang="en-US" sz="1800" baseline="300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unit was individually tested and found to be operational and contributing to the overall power quality improvements as presented in the proposal. During the Off-Peak TIS testing, the average real power demand reduction was 18,884.71 watts. The results are used in the ROI and Savings calculations because they are representative of low circuit load conditions.</a:t>
            </a:r>
          </a:p>
          <a:p>
            <a:pPr marL="0" indent="0">
              <a:lnSpc>
                <a:spcPct val="110000"/>
              </a:lnSpc>
              <a:spcBef>
                <a:spcPts val="0"/>
              </a:spcBef>
              <a:buNone/>
            </a:pPr>
            <a:endParaRPr lang="en-US"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spcBef>
                <a:spcPts val="0"/>
              </a:spcBef>
            </a:pPr>
            <a:r>
              <a:rPr lang="en-US" sz="1800" b="1" u="sng"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Real Power Demand Instant (kW)</a:t>
            </a:r>
            <a:r>
              <a:rPr lang="en-US" sz="18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Real Power demand was </a:t>
            </a:r>
            <a:r>
              <a:rPr lang="en-US" sz="18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reduced instantly by 23.45 kW (5.14%) </a:t>
            </a:r>
            <a:r>
              <a:rPr lang="en-US"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at low load operational levels with USES</a:t>
            </a:r>
            <a:r>
              <a:rPr lang="en-US" sz="1800" baseline="30000" dirty="0">
                <a:solidFill>
                  <a:srgbClr val="333333"/>
                </a:solidFill>
                <a:effectLst/>
                <a:latin typeface="Calibri" panose="020F0502020204030204" pitchFamily="34" charset="0"/>
                <a:ea typeface="Times New Roman" panose="02020603050405020304" pitchFamily="18" charset="0"/>
                <a:sym typeface="Symbol" panose="05050102010706020507" pitchFamily="18" charset="2"/>
              </a:rPr>
              <a:t></a:t>
            </a:r>
            <a:r>
              <a:rPr lang="en-US"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Power Conditioners activated.</a:t>
            </a:r>
          </a:p>
          <a:p>
            <a:pPr marL="0" indent="0">
              <a:lnSpc>
                <a:spcPct val="110000"/>
              </a:lnSpc>
              <a:spcBef>
                <a:spcPts val="0"/>
              </a:spcBef>
              <a:buNone/>
            </a:pPr>
            <a:endParaRPr lang="en-US" sz="1800" dirty="0">
              <a:effectLst/>
              <a:latin typeface="Times New Roman" panose="02020603050405020304" pitchFamily="18" charset="0"/>
              <a:ea typeface="Times New Roman" panose="02020603050405020304" pitchFamily="18" charset="0"/>
            </a:endParaRPr>
          </a:p>
          <a:p>
            <a:pPr>
              <a:lnSpc>
                <a:spcPct val="110000"/>
              </a:lnSpc>
              <a:spcBef>
                <a:spcPts val="0"/>
              </a:spcBef>
            </a:pPr>
            <a:r>
              <a:rPr lang="en-US" sz="1800" b="1" u="sng"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Apparent Power Average</a:t>
            </a:r>
            <a:r>
              <a:rPr lang="en-US" sz="18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Apparent power was </a:t>
            </a:r>
            <a:r>
              <a:rPr lang="en-US" sz="18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reduced from 588.014 KVA to 483.814 </a:t>
            </a:r>
            <a:r>
              <a:rPr lang="en-US"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KVA when the USES</a:t>
            </a:r>
            <a:r>
              <a:rPr lang="en-US" sz="1800" baseline="30000" dirty="0">
                <a:solidFill>
                  <a:srgbClr val="333333"/>
                </a:solidFill>
                <a:effectLst/>
                <a:latin typeface="Calibri" panose="020F0502020204030204" pitchFamily="34" charset="0"/>
                <a:ea typeface="Times New Roman" panose="02020603050405020304" pitchFamily="18" charset="0"/>
                <a:sym typeface="Symbol" panose="05050102010706020507" pitchFamily="18" charset="2"/>
              </a:rPr>
              <a:t></a:t>
            </a:r>
            <a:r>
              <a:rPr lang="en-US" sz="1800" baseline="300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System was activated. The average apparent power reduction was 104.230 KVA (17.73%).</a:t>
            </a: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82816CC5-6655-4F78-B9C4-51FAAE07BE96}"/>
              </a:ext>
            </a:extLst>
          </p:cNvPr>
          <p:cNvSpPr txBox="1"/>
          <p:nvPr/>
        </p:nvSpPr>
        <p:spPr>
          <a:xfrm>
            <a:off x="9197266" y="6399303"/>
            <a:ext cx="2994734" cy="338554"/>
          </a:xfrm>
          <a:prstGeom prst="rect">
            <a:avLst/>
          </a:prstGeom>
          <a:noFill/>
        </p:spPr>
        <p:txBody>
          <a:bodyPr wrap="square" rtlCol="0">
            <a:spAutoFit/>
          </a:bodyPr>
          <a:lstStyle/>
          <a:p>
            <a:r>
              <a:rPr lang="en-US" sz="1600" b="1" dirty="0">
                <a:solidFill>
                  <a:schemeClr val="bg1"/>
                </a:solidFill>
              </a:rPr>
              <a:t>www.trioenergyalliance.com</a:t>
            </a:r>
            <a:endParaRPr lang="en-US" sz="1600" dirty="0"/>
          </a:p>
        </p:txBody>
      </p:sp>
    </p:spTree>
    <p:extLst>
      <p:ext uri="{BB962C8B-B14F-4D97-AF65-F5344CB8AC3E}">
        <p14:creationId xmlns:p14="http://schemas.microsoft.com/office/powerpoint/2010/main" val="1140871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2DC8D-857E-47AB-A986-F7EAF214A0F7}"/>
              </a:ext>
            </a:extLst>
          </p:cNvPr>
          <p:cNvSpPr>
            <a:spLocks noGrp="1"/>
          </p:cNvSpPr>
          <p:nvPr>
            <p:ph type="title"/>
          </p:nvPr>
        </p:nvSpPr>
        <p:spPr>
          <a:xfrm>
            <a:off x="419451" y="609600"/>
            <a:ext cx="8854551" cy="770021"/>
          </a:xfrm>
        </p:spPr>
        <p:txBody>
          <a:bodyPr/>
          <a:lstStyle/>
          <a:p>
            <a:r>
              <a:rPr lang="en-US" dirty="0"/>
              <a:t>Results Granite Asphalt Plant Continued</a:t>
            </a:r>
          </a:p>
        </p:txBody>
      </p:sp>
      <p:sp>
        <p:nvSpPr>
          <p:cNvPr id="3" name="Content Placeholder 2">
            <a:extLst>
              <a:ext uri="{FF2B5EF4-FFF2-40B4-BE49-F238E27FC236}">
                <a16:creationId xmlns:a16="http://schemas.microsoft.com/office/drawing/2014/main" id="{8E4B4088-5B0F-498A-8421-9B5AB89FC1AA}"/>
              </a:ext>
            </a:extLst>
          </p:cNvPr>
          <p:cNvSpPr>
            <a:spLocks noGrp="1"/>
          </p:cNvSpPr>
          <p:nvPr>
            <p:ph idx="1"/>
          </p:nvPr>
        </p:nvSpPr>
        <p:spPr>
          <a:xfrm>
            <a:off x="419451" y="1610686"/>
            <a:ext cx="9018164" cy="5050173"/>
          </a:xfrm>
        </p:spPr>
        <p:txBody>
          <a:bodyPr>
            <a:normAutofit/>
          </a:bodyPr>
          <a:lstStyle/>
          <a:p>
            <a:pPr>
              <a:lnSpc>
                <a:spcPct val="110000"/>
              </a:lnSpc>
              <a:spcBef>
                <a:spcPts val="0"/>
              </a:spcBef>
            </a:pPr>
            <a:r>
              <a:rPr lang="en-US" sz="1800" b="1" u="sng"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Apparent Power Instant</a:t>
            </a:r>
            <a:r>
              <a:rPr lang="en-US" sz="18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The instant Apparent Power </a:t>
            </a:r>
            <a:r>
              <a:rPr lang="en-US" sz="18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reduction was 113.571 kVA </a:t>
            </a:r>
            <a:r>
              <a:rPr lang="en-US"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(19.31%) at low load operational levels with USES</a:t>
            </a:r>
            <a:r>
              <a:rPr lang="en-US" sz="1800" baseline="30000" dirty="0">
                <a:solidFill>
                  <a:srgbClr val="333333"/>
                </a:solidFill>
                <a:effectLst/>
                <a:latin typeface="Calibri" panose="020F0502020204030204" pitchFamily="34" charset="0"/>
                <a:ea typeface="Times New Roman" panose="02020603050405020304" pitchFamily="18" charset="0"/>
                <a:sym typeface="Symbol" panose="05050102010706020507" pitchFamily="18" charset="2"/>
              </a:rPr>
              <a:t></a:t>
            </a:r>
            <a:r>
              <a:rPr lang="en-US"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Power Conditioners activated.</a:t>
            </a:r>
          </a:p>
          <a:p>
            <a:pPr marL="0" indent="0">
              <a:lnSpc>
                <a:spcPct val="110000"/>
              </a:lnSpc>
              <a:spcBef>
                <a:spcPts val="0"/>
              </a:spcBef>
              <a:buNone/>
            </a:pPr>
            <a:endParaRPr lang="en-US" sz="1800" dirty="0">
              <a:effectLst/>
              <a:latin typeface="Times New Roman" panose="02020603050405020304" pitchFamily="18" charset="0"/>
              <a:ea typeface="Times New Roman" panose="02020603050405020304" pitchFamily="18" charset="0"/>
            </a:endParaRPr>
          </a:p>
          <a:p>
            <a:pPr>
              <a:lnSpc>
                <a:spcPct val="110000"/>
              </a:lnSpc>
              <a:spcBef>
                <a:spcPts val="0"/>
              </a:spcBef>
            </a:pPr>
            <a:r>
              <a:rPr lang="en-US" sz="1800" b="1" u="sng"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Reactive Power</a:t>
            </a:r>
            <a:r>
              <a:rPr lang="en-US" sz="18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Under low load, the Reactive Power was reduced from </a:t>
            </a:r>
            <a:r>
              <a:rPr lang="en-US" sz="18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370.045 KVAR to 193.863 KVAR </a:t>
            </a:r>
            <a:r>
              <a:rPr lang="en-US"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when the USES</a:t>
            </a:r>
            <a:r>
              <a:rPr lang="en-US" sz="1800" baseline="30000" dirty="0">
                <a:solidFill>
                  <a:srgbClr val="333333"/>
                </a:solidFill>
                <a:effectLst/>
                <a:latin typeface="Calibri" panose="020F0502020204030204" pitchFamily="34" charset="0"/>
                <a:ea typeface="Times New Roman" panose="02020603050405020304" pitchFamily="18" charset="0"/>
                <a:sym typeface="Symbol" panose="05050102010706020507" pitchFamily="18" charset="2"/>
              </a:rPr>
              <a:t></a:t>
            </a:r>
            <a:r>
              <a:rPr lang="en-US" sz="1800" baseline="300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System was activated.  The average reactive power reduction was 176.566 KVAR (47.7%).</a:t>
            </a:r>
          </a:p>
          <a:p>
            <a:pPr marL="0" indent="0">
              <a:lnSpc>
                <a:spcPct val="110000"/>
              </a:lnSpc>
              <a:spcBef>
                <a:spcPts val="0"/>
              </a:spcBef>
              <a:buNone/>
            </a:pPr>
            <a:endParaRPr lang="en-US"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spcBef>
                <a:spcPts val="0"/>
              </a:spcBef>
            </a:pPr>
            <a:r>
              <a:rPr lang="en-US" sz="1800" b="1" u="sng"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Power Factor</a:t>
            </a:r>
            <a:r>
              <a:rPr lang="en-US" sz="18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Under low load, the Power Factor </a:t>
            </a:r>
            <a:r>
              <a:rPr lang="en-US" sz="18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improved from 78% to 92% </a:t>
            </a:r>
            <a:r>
              <a:rPr lang="en-US"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(18%) and remained lagging when the USES</a:t>
            </a:r>
            <a:r>
              <a:rPr lang="en-US" sz="1800" baseline="30000" dirty="0">
                <a:solidFill>
                  <a:srgbClr val="333333"/>
                </a:solidFill>
                <a:effectLst/>
                <a:latin typeface="Calibri" panose="020F0502020204030204" pitchFamily="34" charset="0"/>
                <a:ea typeface="Times New Roman" panose="02020603050405020304" pitchFamily="18" charset="0"/>
                <a:sym typeface="Symbol" panose="05050102010706020507" pitchFamily="18" charset="2"/>
              </a:rPr>
              <a:t></a:t>
            </a:r>
            <a:r>
              <a:rPr lang="en-US" sz="1800" baseline="300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System was activated.</a:t>
            </a:r>
          </a:p>
          <a:p>
            <a:pPr marL="0" indent="0">
              <a:lnSpc>
                <a:spcPct val="110000"/>
              </a:lnSpc>
              <a:spcBef>
                <a:spcPts val="0"/>
              </a:spcBef>
              <a:buNone/>
            </a:pPr>
            <a:endParaRPr lang="en-US"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spcBef>
                <a:spcPts val="0"/>
              </a:spcBef>
            </a:pPr>
            <a:r>
              <a:rPr lang="en-US" sz="1800" b="1" u="sng"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Amperage</a:t>
            </a:r>
            <a:r>
              <a:rPr lang="en-US"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 Under low load, the circuit Amperage was </a:t>
            </a:r>
            <a:r>
              <a:rPr lang="en-US" sz="18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reduced by 135.53 amps </a:t>
            </a:r>
            <a:r>
              <a:rPr lang="en-US"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(19.2%) on each phase when the USES</a:t>
            </a:r>
            <a:r>
              <a:rPr lang="en-US" sz="1800" baseline="30000" dirty="0">
                <a:solidFill>
                  <a:srgbClr val="333333"/>
                </a:solidFill>
                <a:effectLst/>
                <a:latin typeface="Calibri" panose="020F0502020204030204" pitchFamily="34" charset="0"/>
                <a:ea typeface="Times New Roman" panose="02020603050405020304" pitchFamily="18" charset="0"/>
                <a:sym typeface="Symbol" panose="05050102010706020507" pitchFamily="18" charset="2"/>
              </a:rPr>
              <a:t></a:t>
            </a:r>
            <a:r>
              <a:rPr lang="en-US" sz="1800" baseline="300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System was activated. </a:t>
            </a:r>
          </a:p>
          <a:p>
            <a:pPr marL="0" indent="0">
              <a:lnSpc>
                <a:spcPct val="110000"/>
              </a:lnSpc>
              <a:spcBef>
                <a:spcPts val="0"/>
              </a:spcBef>
              <a:buNone/>
            </a:pPr>
            <a:endParaRPr lang="en-US"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spcBef>
                <a:spcPts val="0"/>
              </a:spcBef>
            </a:pPr>
            <a:r>
              <a:rPr lang="en-US" sz="1800" b="1" u="sng"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Voltage</a:t>
            </a:r>
            <a:r>
              <a:rPr lang="en-US"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 </a:t>
            </a:r>
            <a:r>
              <a:rPr lang="en-US" sz="18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Voltage improved by an average of 4.73 volts (.985%) per phase </a:t>
            </a:r>
            <a:r>
              <a:rPr lang="en-US"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(VAB, VBC, VCA) when the USES</a:t>
            </a:r>
            <a:r>
              <a:rPr lang="en-US" sz="1800" baseline="30000" dirty="0">
                <a:solidFill>
                  <a:srgbClr val="333333"/>
                </a:solidFill>
                <a:effectLst/>
                <a:latin typeface="Calibri" panose="020F0502020204030204" pitchFamily="34" charset="0"/>
                <a:ea typeface="Times New Roman" panose="02020603050405020304" pitchFamily="18" charset="0"/>
                <a:sym typeface="Symbol" panose="05050102010706020507" pitchFamily="18" charset="2"/>
              </a:rPr>
              <a:t></a:t>
            </a:r>
            <a:r>
              <a:rPr lang="en-US" sz="1800" baseline="300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System was activated.</a:t>
            </a: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endParaRPr lang="en-US"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52344B9B-D8D8-307D-E8EA-B9B4E91F95D7}"/>
              </a:ext>
            </a:extLst>
          </p:cNvPr>
          <p:cNvSpPr txBox="1"/>
          <p:nvPr/>
        </p:nvSpPr>
        <p:spPr>
          <a:xfrm>
            <a:off x="9197266" y="6399303"/>
            <a:ext cx="2994734" cy="338554"/>
          </a:xfrm>
          <a:prstGeom prst="rect">
            <a:avLst/>
          </a:prstGeom>
          <a:noFill/>
        </p:spPr>
        <p:txBody>
          <a:bodyPr wrap="square" rtlCol="0">
            <a:spAutoFit/>
          </a:bodyPr>
          <a:lstStyle/>
          <a:p>
            <a:r>
              <a:rPr lang="en-US" sz="1600" b="1" dirty="0">
                <a:solidFill>
                  <a:schemeClr val="bg1"/>
                </a:solidFill>
              </a:rPr>
              <a:t>www.trioenergyalliance.com</a:t>
            </a:r>
            <a:endParaRPr lang="en-US" sz="1600" dirty="0"/>
          </a:p>
        </p:txBody>
      </p:sp>
    </p:spTree>
    <p:extLst>
      <p:ext uri="{BB962C8B-B14F-4D97-AF65-F5344CB8AC3E}">
        <p14:creationId xmlns:p14="http://schemas.microsoft.com/office/powerpoint/2010/main" val="69247182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59</TotalTime>
  <Words>1389</Words>
  <Application>Microsoft Office PowerPoint</Application>
  <PresentationFormat>Widescreen</PresentationFormat>
  <Paragraphs>122</Paragraphs>
  <Slides>21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30" baseType="lpstr">
      <vt:lpstr>Arial</vt:lpstr>
      <vt:lpstr>Calibri</vt:lpstr>
      <vt:lpstr>Tahoma</vt:lpstr>
      <vt:lpstr>Times New Roman</vt:lpstr>
      <vt:lpstr>Trebuchet MS</vt:lpstr>
      <vt:lpstr>Wingdings 3</vt:lpstr>
      <vt:lpstr>Facet</vt:lpstr>
      <vt:lpstr>Document</vt:lpstr>
      <vt:lpstr>PDF Document</vt:lpstr>
      <vt:lpstr> UNIVERSAL SHUNT EFFICIENCY SYSTEM  USES® MFG INC </vt:lpstr>
      <vt:lpstr>USES® INSTALLATIONS</vt:lpstr>
      <vt:lpstr>WHAT USES® DOES  Underwriters Laboratory's Characterization of the USES® Technology </vt:lpstr>
      <vt:lpstr>Certifications and Approvals</vt:lpstr>
      <vt:lpstr>Product Specifications</vt:lpstr>
      <vt:lpstr>Installation Instructions</vt:lpstr>
      <vt:lpstr>How USES® Works – 5 Methods  The patented USES® technology is a dynamic, passive, res­onance-free magnetic field induction system that reduces kW demand and kWh consumption through five methods: </vt:lpstr>
      <vt:lpstr>Results Granite Asphalt Plant </vt:lpstr>
      <vt:lpstr>Results Granite Asphalt Plant Continued</vt:lpstr>
      <vt:lpstr> Real Power </vt:lpstr>
      <vt:lpstr> Apparent Power</vt:lpstr>
      <vt:lpstr> Reactive Power</vt:lpstr>
      <vt:lpstr>Current     </vt:lpstr>
      <vt:lpstr>    Voltage      </vt:lpstr>
      <vt:lpstr>Power Factor  </vt:lpstr>
      <vt:lpstr>Customer Reference: more available at www.trioenergyalliance.com</vt:lpstr>
      <vt:lpstr>Customer Reference: more available at  www.trioenergyalliance.com</vt:lpstr>
      <vt:lpstr>Some Satisfied Customers</vt:lpstr>
      <vt:lpstr>Some Hawaii  Satisfied Customers </vt:lpstr>
      <vt:lpstr>Next Steps: What Trio Energy Alliance Needs to Proceed</vt:lpstr>
      <vt:lpstr>USES ® Authorized Distributor   www.trioenergyalliance.com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UNIVERSAL SHUNT EFFICIENCY SYSTEM  USES® MFG INC </dc:title>
  <dc:creator>Lisa Knapp</dc:creator>
  <cp:lastModifiedBy>SHAUNA AULT</cp:lastModifiedBy>
  <cp:revision>16</cp:revision>
  <dcterms:created xsi:type="dcterms:W3CDTF">2020-12-15T15:58:18Z</dcterms:created>
  <dcterms:modified xsi:type="dcterms:W3CDTF">2023-06-22T04:12:20Z</dcterms:modified>
</cp:coreProperties>
</file>